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303" r:id="rId2"/>
    <p:sldId id="304" r:id="rId3"/>
    <p:sldId id="300" r:id="rId4"/>
    <p:sldId id="257" r:id="rId5"/>
    <p:sldId id="276" r:id="rId6"/>
    <p:sldId id="310" r:id="rId7"/>
    <p:sldId id="305" r:id="rId8"/>
    <p:sldId id="312" r:id="rId9"/>
    <p:sldId id="314" r:id="rId10"/>
    <p:sldId id="317" r:id="rId11"/>
    <p:sldId id="318" r:id="rId12"/>
    <p:sldId id="319" r:id="rId13"/>
    <p:sldId id="316" r:id="rId14"/>
    <p:sldId id="320" r:id="rId15"/>
    <p:sldId id="321" r:id="rId16"/>
    <p:sldId id="322" r:id="rId17"/>
    <p:sldId id="323" r:id="rId18"/>
    <p:sldId id="324" r:id="rId19"/>
    <p:sldId id="309" r:id="rId20"/>
    <p:sldId id="282" r:id="rId21"/>
    <p:sldId id="283" r:id="rId22"/>
    <p:sldId id="284" r:id="rId23"/>
    <p:sldId id="285" r:id="rId24"/>
    <p:sldId id="273" r:id="rId25"/>
    <p:sldId id="315" r:id="rId26"/>
    <p:sldId id="308" r:id="rId27"/>
    <p:sldId id="286" r:id="rId28"/>
    <p:sldId id="287" r:id="rId29"/>
    <p:sldId id="288" r:id="rId30"/>
    <p:sldId id="277" r:id="rId31"/>
    <p:sldId id="301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jowd6OjN9CB8SIyjHh1hRk0qDq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B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43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image" Target="../media/image35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FAD4A4-19E2-43A8-86F6-733EBFDB7B1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C46699D4-15FF-4F21-AE1D-EF89CD32B5CA}">
      <dgm:prSet phldrT="[Text]"/>
      <dgm:spPr/>
      <dgm:t>
        <a:bodyPr/>
        <a:lstStyle/>
        <a:p>
          <a:r>
            <a:rPr lang="en-US" dirty="0"/>
            <a:t>Growing importance in a number of </a:t>
          </a:r>
          <a:r>
            <a:rPr lang="en-AU" dirty="0"/>
            <a:t>ﬁelds</a:t>
          </a:r>
        </a:p>
      </dgm:t>
    </dgm:pt>
    <dgm:pt modelId="{DDECD2B6-F81B-40AB-8B57-5893718FC63B}" type="parTrans" cxnId="{DF520E41-9511-497A-A56B-81A3FA7E5A6A}">
      <dgm:prSet/>
      <dgm:spPr/>
      <dgm:t>
        <a:bodyPr/>
        <a:lstStyle/>
        <a:p>
          <a:endParaRPr lang="en-AU"/>
        </a:p>
      </dgm:t>
    </dgm:pt>
    <dgm:pt modelId="{60621893-A528-4F0D-B187-DCA354D1AED5}" type="sibTrans" cxnId="{DF520E41-9511-497A-A56B-81A3FA7E5A6A}">
      <dgm:prSet/>
      <dgm:spPr/>
      <dgm:t>
        <a:bodyPr/>
        <a:lstStyle/>
        <a:p>
          <a:endParaRPr lang="en-AU"/>
        </a:p>
      </dgm:t>
    </dgm:pt>
    <dgm:pt modelId="{085B4883-759B-4368-828D-9522300C7A1D}">
      <dgm:prSet phldrT="[Text]"/>
      <dgm:spPr/>
      <dgm:t>
        <a:bodyPr/>
        <a:lstStyle/>
        <a:p>
          <a:r>
            <a:rPr lang="en-US" dirty="0"/>
            <a:t>Easier to obtain unlabeled data than labelled data</a:t>
          </a:r>
          <a:endParaRPr lang="en-AU" dirty="0"/>
        </a:p>
      </dgm:t>
    </dgm:pt>
    <dgm:pt modelId="{AC3EA546-354B-4A49-8AAD-68171ADBAC17}" type="parTrans" cxnId="{67BA7296-FF1D-495C-82C5-E5B11466A097}">
      <dgm:prSet/>
      <dgm:spPr/>
      <dgm:t>
        <a:bodyPr/>
        <a:lstStyle/>
        <a:p>
          <a:endParaRPr lang="en-AU"/>
        </a:p>
      </dgm:t>
    </dgm:pt>
    <dgm:pt modelId="{55BCBF14-BB7B-4C7F-A703-125105A338F4}" type="sibTrans" cxnId="{67BA7296-FF1D-495C-82C5-E5B11466A097}">
      <dgm:prSet/>
      <dgm:spPr/>
      <dgm:t>
        <a:bodyPr/>
        <a:lstStyle/>
        <a:p>
          <a:endParaRPr lang="en-AU"/>
        </a:p>
      </dgm:t>
    </dgm:pt>
    <dgm:pt modelId="{1FB8FC32-55FC-46C0-9A6E-5163D228E2C0}">
      <dgm:prSet phldrT="[Text]"/>
      <dgm:spPr/>
      <dgm:t>
        <a:bodyPr/>
        <a:lstStyle/>
        <a:p>
          <a:r>
            <a:rPr lang="en-US" dirty="0"/>
            <a:t>subgroups of breast cancer patients grouped by their gene expression </a:t>
          </a:r>
          <a:r>
            <a:rPr lang="en-AU" dirty="0"/>
            <a:t>measurements</a:t>
          </a:r>
        </a:p>
      </dgm:t>
    </dgm:pt>
    <dgm:pt modelId="{531D6FBF-59D5-4460-88CA-B9B1F18EBD2C}" type="parTrans" cxnId="{510849A4-B075-4903-8BEB-664818C5346B}">
      <dgm:prSet/>
      <dgm:spPr/>
      <dgm:t>
        <a:bodyPr/>
        <a:lstStyle/>
        <a:p>
          <a:endParaRPr lang="en-US"/>
        </a:p>
      </dgm:t>
    </dgm:pt>
    <dgm:pt modelId="{7E6DA83F-DCD8-4653-8E60-131FFD24B5F4}" type="sibTrans" cxnId="{510849A4-B075-4903-8BEB-664818C5346B}">
      <dgm:prSet/>
      <dgm:spPr/>
      <dgm:t>
        <a:bodyPr/>
        <a:lstStyle/>
        <a:p>
          <a:endParaRPr lang="en-US"/>
        </a:p>
      </dgm:t>
    </dgm:pt>
    <dgm:pt modelId="{64A2AC15-4A52-45ED-9643-7F108C8A1327}">
      <dgm:prSet phldrT="[Text]"/>
      <dgm:spPr/>
      <dgm:t>
        <a:bodyPr/>
        <a:lstStyle/>
        <a:p>
          <a:r>
            <a:rPr lang="en-US"/>
            <a:t>groups of shoppers characterised by their browsing and purchase histories</a:t>
          </a:r>
          <a:endParaRPr lang="en-AU" dirty="0"/>
        </a:p>
      </dgm:t>
    </dgm:pt>
    <dgm:pt modelId="{7FD6FF22-55B4-47D4-9617-C421DD5B86FB}" type="parTrans" cxnId="{7D90EB47-B449-4DDE-8F54-783448C42F69}">
      <dgm:prSet/>
      <dgm:spPr/>
      <dgm:t>
        <a:bodyPr/>
        <a:lstStyle/>
        <a:p>
          <a:endParaRPr lang="en-US"/>
        </a:p>
      </dgm:t>
    </dgm:pt>
    <dgm:pt modelId="{41A8EAB0-9C1E-4621-A421-2704252CCBC6}" type="sibTrans" cxnId="{7D90EB47-B449-4DDE-8F54-783448C42F69}">
      <dgm:prSet/>
      <dgm:spPr/>
      <dgm:t>
        <a:bodyPr/>
        <a:lstStyle/>
        <a:p>
          <a:endParaRPr lang="en-US"/>
        </a:p>
      </dgm:t>
    </dgm:pt>
    <dgm:pt modelId="{31E0E9E1-9A55-4E15-AA0D-FCFDDF0AA7C2}">
      <dgm:prSet phldrT="[Text]"/>
      <dgm:spPr/>
      <dgm:t>
        <a:bodyPr/>
        <a:lstStyle/>
        <a:p>
          <a:r>
            <a:rPr lang="en-US"/>
            <a:t>movies grouped by the ratings assigned by movie viewers</a:t>
          </a:r>
          <a:endParaRPr lang="en-AU" dirty="0"/>
        </a:p>
      </dgm:t>
    </dgm:pt>
    <dgm:pt modelId="{2170950C-9BFA-4303-8E1F-2DB1C0B91E07}" type="parTrans" cxnId="{F8AE1D6E-4BD7-4FA3-931F-165DD0E295F4}">
      <dgm:prSet/>
      <dgm:spPr/>
      <dgm:t>
        <a:bodyPr/>
        <a:lstStyle/>
        <a:p>
          <a:endParaRPr lang="en-US"/>
        </a:p>
      </dgm:t>
    </dgm:pt>
    <dgm:pt modelId="{C4E46E17-9B7C-4309-B29B-1937CB6099D6}" type="sibTrans" cxnId="{F8AE1D6E-4BD7-4FA3-931F-165DD0E295F4}">
      <dgm:prSet/>
      <dgm:spPr/>
      <dgm:t>
        <a:bodyPr/>
        <a:lstStyle/>
        <a:p>
          <a:endParaRPr lang="en-US"/>
        </a:p>
      </dgm:t>
    </dgm:pt>
    <dgm:pt modelId="{CF39FF99-2E5B-402D-8FD0-54A65435860B}">
      <dgm:prSet phldrT="[Text]"/>
      <dgm:spPr/>
      <dgm:t>
        <a:bodyPr/>
        <a:lstStyle/>
        <a:p>
          <a:r>
            <a:rPr lang="en-AU" dirty="0"/>
            <a:t>topic modelling of text document (NLP)</a:t>
          </a:r>
        </a:p>
      </dgm:t>
    </dgm:pt>
    <dgm:pt modelId="{A98D1071-F61A-41A9-8439-19B1E65CF8CD}" type="parTrans" cxnId="{D0CBF936-A026-464B-B8CE-FB67CEA5C8AF}">
      <dgm:prSet/>
      <dgm:spPr/>
      <dgm:t>
        <a:bodyPr/>
        <a:lstStyle/>
        <a:p>
          <a:endParaRPr lang="en-US"/>
        </a:p>
      </dgm:t>
    </dgm:pt>
    <dgm:pt modelId="{A7AAEECF-4810-4993-A64D-CD09158F748E}" type="sibTrans" cxnId="{D0CBF936-A026-464B-B8CE-FB67CEA5C8AF}">
      <dgm:prSet/>
      <dgm:spPr/>
      <dgm:t>
        <a:bodyPr/>
        <a:lstStyle/>
        <a:p>
          <a:endParaRPr lang="en-US"/>
        </a:p>
      </dgm:t>
    </dgm:pt>
    <dgm:pt modelId="{33A1E89E-4C23-463C-95A2-BC266849DF80}" type="pres">
      <dgm:prSet presAssocID="{6DFAD4A4-19E2-43A8-86F6-733EBFDB7B14}" presName="linear" presStyleCnt="0">
        <dgm:presLayoutVars>
          <dgm:dir/>
          <dgm:animLvl val="lvl"/>
          <dgm:resizeHandles val="exact"/>
        </dgm:presLayoutVars>
      </dgm:prSet>
      <dgm:spPr/>
    </dgm:pt>
    <dgm:pt modelId="{8A578CC4-2817-4EB9-B572-94F69C255983}" type="pres">
      <dgm:prSet presAssocID="{C46699D4-15FF-4F21-AE1D-EF89CD32B5CA}" presName="parentLin" presStyleCnt="0"/>
      <dgm:spPr/>
    </dgm:pt>
    <dgm:pt modelId="{D6CB98A1-E26D-4AFA-BB04-2AE6DD88F18B}" type="pres">
      <dgm:prSet presAssocID="{C46699D4-15FF-4F21-AE1D-EF89CD32B5CA}" presName="parentLeftMargin" presStyleLbl="node1" presStyleIdx="0" presStyleCnt="2"/>
      <dgm:spPr/>
    </dgm:pt>
    <dgm:pt modelId="{537030ED-F2F2-449F-8CC8-2B988FA57F00}" type="pres">
      <dgm:prSet presAssocID="{C46699D4-15FF-4F21-AE1D-EF89CD32B5C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F9B9340-D74D-4FB2-B5C2-C99B8D3BF54C}" type="pres">
      <dgm:prSet presAssocID="{C46699D4-15FF-4F21-AE1D-EF89CD32B5CA}" presName="negativeSpace" presStyleCnt="0"/>
      <dgm:spPr/>
    </dgm:pt>
    <dgm:pt modelId="{0CA1174B-3E8C-4E73-A59C-720D49529AE8}" type="pres">
      <dgm:prSet presAssocID="{C46699D4-15FF-4F21-AE1D-EF89CD32B5CA}" presName="childText" presStyleLbl="conFgAcc1" presStyleIdx="0" presStyleCnt="2">
        <dgm:presLayoutVars>
          <dgm:bulletEnabled val="1"/>
        </dgm:presLayoutVars>
      </dgm:prSet>
      <dgm:spPr/>
    </dgm:pt>
    <dgm:pt modelId="{7A6445F0-29F5-4FF1-8C5C-277402760553}" type="pres">
      <dgm:prSet presAssocID="{60621893-A528-4F0D-B187-DCA354D1AED5}" presName="spaceBetweenRectangles" presStyleCnt="0"/>
      <dgm:spPr/>
    </dgm:pt>
    <dgm:pt modelId="{2A7AEE0E-BCEC-49DD-AA6F-D52CC8726951}" type="pres">
      <dgm:prSet presAssocID="{085B4883-759B-4368-828D-9522300C7A1D}" presName="parentLin" presStyleCnt="0"/>
      <dgm:spPr/>
    </dgm:pt>
    <dgm:pt modelId="{261B0D97-13BE-421E-B1C2-2EC17A5D9627}" type="pres">
      <dgm:prSet presAssocID="{085B4883-759B-4368-828D-9522300C7A1D}" presName="parentLeftMargin" presStyleLbl="node1" presStyleIdx="0" presStyleCnt="2"/>
      <dgm:spPr/>
    </dgm:pt>
    <dgm:pt modelId="{A9245891-64BA-468B-974B-11648A3118FD}" type="pres">
      <dgm:prSet presAssocID="{085B4883-759B-4368-828D-9522300C7A1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F9D3B46-38EA-4A7E-8E1C-AE261EB8EBCF}" type="pres">
      <dgm:prSet presAssocID="{085B4883-759B-4368-828D-9522300C7A1D}" presName="negativeSpace" presStyleCnt="0"/>
      <dgm:spPr/>
    </dgm:pt>
    <dgm:pt modelId="{A0F935F3-19E7-4118-930E-5CE1885933AC}" type="pres">
      <dgm:prSet presAssocID="{085B4883-759B-4368-828D-9522300C7A1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A1AE801-32D0-42F8-982F-57B521530A63}" type="presOf" srcId="{CF39FF99-2E5B-402D-8FD0-54A65435860B}" destId="{0CA1174B-3E8C-4E73-A59C-720D49529AE8}" srcOrd="0" destOrd="3" presId="urn:microsoft.com/office/officeart/2005/8/layout/list1"/>
    <dgm:cxn modelId="{D0CBF936-A026-464B-B8CE-FB67CEA5C8AF}" srcId="{C46699D4-15FF-4F21-AE1D-EF89CD32B5CA}" destId="{CF39FF99-2E5B-402D-8FD0-54A65435860B}" srcOrd="3" destOrd="0" parTransId="{A98D1071-F61A-41A9-8439-19B1E65CF8CD}" sibTransId="{A7AAEECF-4810-4993-A64D-CD09158F748E}"/>
    <dgm:cxn modelId="{58642439-1A87-4468-87C4-D703E88EBC31}" type="presOf" srcId="{31E0E9E1-9A55-4E15-AA0D-FCFDDF0AA7C2}" destId="{0CA1174B-3E8C-4E73-A59C-720D49529AE8}" srcOrd="0" destOrd="2" presId="urn:microsoft.com/office/officeart/2005/8/layout/list1"/>
    <dgm:cxn modelId="{DF520E41-9511-497A-A56B-81A3FA7E5A6A}" srcId="{6DFAD4A4-19E2-43A8-86F6-733EBFDB7B14}" destId="{C46699D4-15FF-4F21-AE1D-EF89CD32B5CA}" srcOrd="0" destOrd="0" parTransId="{DDECD2B6-F81B-40AB-8B57-5893718FC63B}" sibTransId="{60621893-A528-4F0D-B187-DCA354D1AED5}"/>
    <dgm:cxn modelId="{7D90EB47-B449-4DDE-8F54-783448C42F69}" srcId="{C46699D4-15FF-4F21-AE1D-EF89CD32B5CA}" destId="{64A2AC15-4A52-45ED-9643-7F108C8A1327}" srcOrd="1" destOrd="0" parTransId="{7FD6FF22-55B4-47D4-9617-C421DD5B86FB}" sibTransId="{41A8EAB0-9C1E-4621-A421-2704252CCBC6}"/>
    <dgm:cxn modelId="{F8AE1D6E-4BD7-4FA3-931F-165DD0E295F4}" srcId="{C46699D4-15FF-4F21-AE1D-EF89CD32B5CA}" destId="{31E0E9E1-9A55-4E15-AA0D-FCFDDF0AA7C2}" srcOrd="2" destOrd="0" parTransId="{2170950C-9BFA-4303-8E1F-2DB1C0B91E07}" sibTransId="{C4E46E17-9B7C-4309-B29B-1937CB6099D6}"/>
    <dgm:cxn modelId="{31B03550-EA00-40DB-9E8A-D69749B9158F}" type="presOf" srcId="{C46699D4-15FF-4F21-AE1D-EF89CD32B5CA}" destId="{D6CB98A1-E26D-4AFA-BB04-2AE6DD88F18B}" srcOrd="0" destOrd="0" presId="urn:microsoft.com/office/officeart/2005/8/layout/list1"/>
    <dgm:cxn modelId="{473AA68A-B1B1-42DD-A6E5-C90B20E8EDFE}" type="presOf" srcId="{085B4883-759B-4368-828D-9522300C7A1D}" destId="{A9245891-64BA-468B-974B-11648A3118FD}" srcOrd="1" destOrd="0" presId="urn:microsoft.com/office/officeart/2005/8/layout/list1"/>
    <dgm:cxn modelId="{67BA7296-FF1D-495C-82C5-E5B11466A097}" srcId="{6DFAD4A4-19E2-43A8-86F6-733EBFDB7B14}" destId="{085B4883-759B-4368-828D-9522300C7A1D}" srcOrd="1" destOrd="0" parTransId="{AC3EA546-354B-4A49-8AAD-68171ADBAC17}" sibTransId="{55BCBF14-BB7B-4C7F-A703-125105A338F4}"/>
    <dgm:cxn modelId="{510849A4-B075-4903-8BEB-664818C5346B}" srcId="{C46699D4-15FF-4F21-AE1D-EF89CD32B5CA}" destId="{1FB8FC32-55FC-46C0-9A6E-5163D228E2C0}" srcOrd="0" destOrd="0" parTransId="{531D6FBF-59D5-4460-88CA-B9B1F18EBD2C}" sibTransId="{7E6DA83F-DCD8-4653-8E60-131FFD24B5F4}"/>
    <dgm:cxn modelId="{39DB25B0-3EC0-4600-8F25-6B42B2AC9D1C}" type="presOf" srcId="{64A2AC15-4A52-45ED-9643-7F108C8A1327}" destId="{0CA1174B-3E8C-4E73-A59C-720D49529AE8}" srcOrd="0" destOrd="1" presId="urn:microsoft.com/office/officeart/2005/8/layout/list1"/>
    <dgm:cxn modelId="{B67638DA-B13F-405C-BFA4-43496D8ABE46}" type="presOf" srcId="{1FB8FC32-55FC-46C0-9A6E-5163D228E2C0}" destId="{0CA1174B-3E8C-4E73-A59C-720D49529AE8}" srcOrd="0" destOrd="0" presId="urn:microsoft.com/office/officeart/2005/8/layout/list1"/>
    <dgm:cxn modelId="{FB4E43E7-9788-46D4-874C-D20D8677C61A}" type="presOf" srcId="{6DFAD4A4-19E2-43A8-86F6-733EBFDB7B14}" destId="{33A1E89E-4C23-463C-95A2-BC266849DF80}" srcOrd="0" destOrd="0" presId="urn:microsoft.com/office/officeart/2005/8/layout/list1"/>
    <dgm:cxn modelId="{4422EFF1-97A9-4D1E-8EE4-DCCFA28DECF4}" type="presOf" srcId="{C46699D4-15FF-4F21-AE1D-EF89CD32B5CA}" destId="{537030ED-F2F2-449F-8CC8-2B988FA57F00}" srcOrd="1" destOrd="0" presId="urn:microsoft.com/office/officeart/2005/8/layout/list1"/>
    <dgm:cxn modelId="{AEE1D8FE-B63B-4CD3-8174-D7A645465BB0}" type="presOf" srcId="{085B4883-759B-4368-828D-9522300C7A1D}" destId="{261B0D97-13BE-421E-B1C2-2EC17A5D9627}" srcOrd="0" destOrd="0" presId="urn:microsoft.com/office/officeart/2005/8/layout/list1"/>
    <dgm:cxn modelId="{0FAE0887-A72C-49EA-9964-709FC1E4A9CB}" type="presParOf" srcId="{33A1E89E-4C23-463C-95A2-BC266849DF80}" destId="{8A578CC4-2817-4EB9-B572-94F69C255983}" srcOrd="0" destOrd="0" presId="urn:microsoft.com/office/officeart/2005/8/layout/list1"/>
    <dgm:cxn modelId="{2A7BB19A-E38E-4D65-B661-53148CA7FFA2}" type="presParOf" srcId="{8A578CC4-2817-4EB9-B572-94F69C255983}" destId="{D6CB98A1-E26D-4AFA-BB04-2AE6DD88F18B}" srcOrd="0" destOrd="0" presId="urn:microsoft.com/office/officeart/2005/8/layout/list1"/>
    <dgm:cxn modelId="{B3DA69B3-E5F7-4673-8056-8802F1C8C2D0}" type="presParOf" srcId="{8A578CC4-2817-4EB9-B572-94F69C255983}" destId="{537030ED-F2F2-449F-8CC8-2B988FA57F00}" srcOrd="1" destOrd="0" presId="urn:microsoft.com/office/officeart/2005/8/layout/list1"/>
    <dgm:cxn modelId="{E1277401-530A-4C43-BC20-33515001C4CD}" type="presParOf" srcId="{33A1E89E-4C23-463C-95A2-BC266849DF80}" destId="{1F9B9340-D74D-4FB2-B5C2-C99B8D3BF54C}" srcOrd="1" destOrd="0" presId="urn:microsoft.com/office/officeart/2005/8/layout/list1"/>
    <dgm:cxn modelId="{5FFF40CB-98D3-4A2D-A9E6-01608BCF5F37}" type="presParOf" srcId="{33A1E89E-4C23-463C-95A2-BC266849DF80}" destId="{0CA1174B-3E8C-4E73-A59C-720D49529AE8}" srcOrd="2" destOrd="0" presId="urn:microsoft.com/office/officeart/2005/8/layout/list1"/>
    <dgm:cxn modelId="{083DE343-D0B8-4CF2-BDB3-D308AE1E3177}" type="presParOf" srcId="{33A1E89E-4C23-463C-95A2-BC266849DF80}" destId="{7A6445F0-29F5-4FF1-8C5C-277402760553}" srcOrd="3" destOrd="0" presId="urn:microsoft.com/office/officeart/2005/8/layout/list1"/>
    <dgm:cxn modelId="{A1819678-ECD2-43B5-931E-6BE8E6962E12}" type="presParOf" srcId="{33A1E89E-4C23-463C-95A2-BC266849DF80}" destId="{2A7AEE0E-BCEC-49DD-AA6F-D52CC8726951}" srcOrd="4" destOrd="0" presId="urn:microsoft.com/office/officeart/2005/8/layout/list1"/>
    <dgm:cxn modelId="{FB9174BE-C394-4C60-AEEB-D6716E1729C6}" type="presParOf" srcId="{2A7AEE0E-BCEC-49DD-AA6F-D52CC8726951}" destId="{261B0D97-13BE-421E-B1C2-2EC17A5D9627}" srcOrd="0" destOrd="0" presId="urn:microsoft.com/office/officeart/2005/8/layout/list1"/>
    <dgm:cxn modelId="{22CC8CB6-5F8C-45FC-A79B-B6A0B7E235C7}" type="presParOf" srcId="{2A7AEE0E-BCEC-49DD-AA6F-D52CC8726951}" destId="{A9245891-64BA-468B-974B-11648A3118FD}" srcOrd="1" destOrd="0" presId="urn:microsoft.com/office/officeart/2005/8/layout/list1"/>
    <dgm:cxn modelId="{BF867E3D-9ED7-4B78-87E6-7224F6E4A3CF}" type="presParOf" srcId="{33A1E89E-4C23-463C-95A2-BC266849DF80}" destId="{7F9D3B46-38EA-4A7E-8E1C-AE261EB8EBCF}" srcOrd="5" destOrd="0" presId="urn:microsoft.com/office/officeart/2005/8/layout/list1"/>
    <dgm:cxn modelId="{5BA529B0-D7A1-4A76-B944-6C8FF7DDACF6}" type="presParOf" srcId="{33A1E89E-4C23-463C-95A2-BC266849DF80}" destId="{A0F935F3-19E7-4118-930E-5CE1885933A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E6DB2D-BD1A-4C70-9FF0-912427EC66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5640A3B7-1C10-4278-8B76-F260A455E685}">
      <dgm:prSet phldrT="[Text]" custT="1"/>
      <dgm:spPr/>
      <dgm:t>
        <a:bodyPr/>
        <a:lstStyle/>
        <a:p>
          <a:r>
            <a:rPr lang="en-US" sz="2800" dirty="0"/>
            <a:t>more subjective than supervised learning</a:t>
          </a:r>
          <a:endParaRPr lang="en-AU" sz="2800" dirty="0"/>
        </a:p>
      </dgm:t>
    </dgm:pt>
    <dgm:pt modelId="{35A1641B-918A-41BE-87D5-F9FB1F97F95B}" type="parTrans" cxnId="{675D7100-0F6E-4AB0-9FEC-F42C7E3F83BE}">
      <dgm:prSet/>
      <dgm:spPr/>
      <dgm:t>
        <a:bodyPr/>
        <a:lstStyle/>
        <a:p>
          <a:endParaRPr lang="en-AU" sz="1600"/>
        </a:p>
      </dgm:t>
    </dgm:pt>
    <dgm:pt modelId="{4CC1F004-8D11-482A-AFCB-DD28068AA456}" type="sibTrans" cxnId="{675D7100-0F6E-4AB0-9FEC-F42C7E3F83BE}">
      <dgm:prSet/>
      <dgm:spPr/>
      <dgm:t>
        <a:bodyPr/>
        <a:lstStyle/>
        <a:p>
          <a:endParaRPr lang="en-AU" sz="1600"/>
        </a:p>
      </dgm:t>
    </dgm:pt>
    <dgm:pt modelId="{58C146A7-96E2-4DE9-9CCF-6F9FDD4BE3D9}">
      <dgm:prSet phldrT="[Text]" custT="1"/>
      <dgm:spPr/>
      <dgm:t>
        <a:bodyPr/>
        <a:lstStyle/>
        <a:p>
          <a:r>
            <a:rPr lang="en-US" sz="2000" dirty="0"/>
            <a:t>No simple goal for analysis</a:t>
          </a:r>
          <a:endParaRPr lang="en-AU" sz="2000" dirty="0"/>
        </a:p>
      </dgm:t>
    </dgm:pt>
    <dgm:pt modelId="{942744FB-134B-48C3-8DE4-E139A139C073}" type="parTrans" cxnId="{98F7C67D-260E-48A0-AA12-2062B48A0215}">
      <dgm:prSet/>
      <dgm:spPr/>
      <dgm:t>
        <a:bodyPr/>
        <a:lstStyle/>
        <a:p>
          <a:endParaRPr lang="en-AU" sz="1600"/>
        </a:p>
      </dgm:t>
    </dgm:pt>
    <dgm:pt modelId="{63A95673-39F1-478E-8F2F-477DE2D07C91}" type="sibTrans" cxnId="{98F7C67D-260E-48A0-AA12-2062B48A0215}">
      <dgm:prSet/>
      <dgm:spPr/>
      <dgm:t>
        <a:bodyPr/>
        <a:lstStyle/>
        <a:p>
          <a:endParaRPr lang="en-AU" sz="1600"/>
        </a:p>
      </dgm:t>
    </dgm:pt>
    <dgm:pt modelId="{441E6938-D118-4A92-9201-4A926BCDC7E0}">
      <dgm:prSet phldrT="[Text]" custT="1"/>
      <dgm:spPr/>
      <dgm:t>
        <a:bodyPr/>
        <a:lstStyle/>
        <a:p>
          <a:r>
            <a:rPr lang="en-AU" sz="2800" dirty="0"/>
            <a:t>Have some issues</a:t>
          </a:r>
        </a:p>
      </dgm:t>
    </dgm:pt>
    <dgm:pt modelId="{D347D1EC-C22E-47E2-B1D6-B3FCA0B6499D}" type="parTrans" cxnId="{1CBB61AB-99DF-4538-ACDB-224B5672139B}">
      <dgm:prSet/>
      <dgm:spPr/>
      <dgm:t>
        <a:bodyPr/>
        <a:lstStyle/>
        <a:p>
          <a:endParaRPr lang="en-AU" sz="1600"/>
        </a:p>
      </dgm:t>
    </dgm:pt>
    <dgm:pt modelId="{F0585D05-13FD-4726-BCCE-316A25095A8D}" type="sibTrans" cxnId="{1CBB61AB-99DF-4538-ACDB-224B5672139B}">
      <dgm:prSet/>
      <dgm:spPr/>
      <dgm:t>
        <a:bodyPr/>
        <a:lstStyle/>
        <a:p>
          <a:endParaRPr lang="en-AU" sz="1600"/>
        </a:p>
      </dgm:t>
    </dgm:pt>
    <dgm:pt modelId="{F8DC6D97-3F84-4601-B693-B46830F2E5A8}">
      <dgm:prSet phldrT="[Text]" custT="1"/>
      <dgm:spPr/>
      <dgm:t>
        <a:bodyPr/>
        <a:lstStyle/>
        <a:p>
          <a:r>
            <a:rPr lang="en-US" sz="2000" dirty="0"/>
            <a:t>The number of subgroups (clusters)</a:t>
          </a:r>
          <a:endParaRPr lang="en-AU" sz="2000" dirty="0"/>
        </a:p>
      </dgm:t>
    </dgm:pt>
    <dgm:pt modelId="{BDA18686-AF8A-45D9-86BB-A564E9CC54FE}" type="parTrans" cxnId="{406E1F15-2DBC-4BD0-8A26-B0A3EEFEE20F}">
      <dgm:prSet/>
      <dgm:spPr/>
      <dgm:t>
        <a:bodyPr/>
        <a:lstStyle/>
        <a:p>
          <a:endParaRPr lang="en-AU" sz="1600"/>
        </a:p>
      </dgm:t>
    </dgm:pt>
    <dgm:pt modelId="{55DF997F-5245-42D1-A036-EB243666E8D6}" type="sibTrans" cxnId="{406E1F15-2DBC-4BD0-8A26-B0A3EEFEE20F}">
      <dgm:prSet/>
      <dgm:spPr/>
      <dgm:t>
        <a:bodyPr/>
        <a:lstStyle/>
        <a:p>
          <a:endParaRPr lang="en-AU" sz="1600"/>
        </a:p>
      </dgm:t>
    </dgm:pt>
    <dgm:pt modelId="{AF72174B-235B-4518-9494-8234F2DA2FFF}">
      <dgm:prSet phldrT="[Text]" custT="1"/>
      <dgm:spPr/>
      <dgm:t>
        <a:bodyPr/>
        <a:lstStyle/>
        <a:p>
          <a:r>
            <a:rPr lang="en-US" sz="2000" dirty="0"/>
            <a:t>The computer have to learn how to do something that we don’t tell it how </a:t>
          </a:r>
          <a:r>
            <a:rPr lang="en-AU" sz="2000" dirty="0"/>
            <a:t>to do</a:t>
          </a:r>
        </a:p>
      </dgm:t>
    </dgm:pt>
    <dgm:pt modelId="{78D45536-FC42-4F71-BBD7-CF39D048423A}" type="parTrans" cxnId="{D253B527-E270-4FDB-B9FE-05E2B0E23E7A}">
      <dgm:prSet/>
      <dgm:spPr/>
      <dgm:t>
        <a:bodyPr/>
        <a:lstStyle/>
        <a:p>
          <a:endParaRPr lang="en-AU" sz="1600"/>
        </a:p>
      </dgm:t>
    </dgm:pt>
    <dgm:pt modelId="{93AD3E73-68F4-4536-8E17-0ACA7797BCF6}" type="sibTrans" cxnId="{D253B527-E270-4FDB-B9FE-05E2B0E23E7A}">
      <dgm:prSet/>
      <dgm:spPr/>
      <dgm:t>
        <a:bodyPr/>
        <a:lstStyle/>
        <a:p>
          <a:endParaRPr lang="en-AU" sz="1600"/>
        </a:p>
      </dgm:t>
    </dgm:pt>
    <dgm:pt modelId="{B03D7393-8746-4D88-B831-841738020303}">
      <dgm:prSet phldrT="[Text]" custT="1"/>
      <dgm:spPr/>
      <dgm:t>
        <a:bodyPr/>
        <a:lstStyle/>
        <a:p>
          <a:r>
            <a:rPr lang="en-US" sz="2800"/>
            <a:t>The learning (or inference) procedure is hard</a:t>
          </a:r>
          <a:endParaRPr lang="en-AU" sz="2800" dirty="0"/>
        </a:p>
      </dgm:t>
    </dgm:pt>
    <dgm:pt modelId="{79B420F4-D1DC-4A7F-8F2C-C22A03445DA0}" type="parTrans" cxnId="{6144233A-BA96-4A31-93D8-68B807C2F601}">
      <dgm:prSet/>
      <dgm:spPr/>
      <dgm:t>
        <a:bodyPr/>
        <a:lstStyle/>
        <a:p>
          <a:endParaRPr lang="en-AU" sz="1600"/>
        </a:p>
      </dgm:t>
    </dgm:pt>
    <dgm:pt modelId="{533A2918-BCF5-4294-B69D-9DFF96E71AE0}" type="sibTrans" cxnId="{6144233A-BA96-4A31-93D8-68B807C2F601}">
      <dgm:prSet/>
      <dgm:spPr/>
      <dgm:t>
        <a:bodyPr/>
        <a:lstStyle/>
        <a:p>
          <a:endParaRPr lang="en-AU" sz="1600"/>
        </a:p>
      </dgm:t>
    </dgm:pt>
    <dgm:pt modelId="{25445275-445B-4D5A-8D18-C92E45212A55}">
      <dgm:prSet phldrT="[Text]" custT="1"/>
      <dgm:spPr/>
      <dgm:t>
        <a:bodyPr/>
        <a:lstStyle/>
        <a:p>
          <a:r>
            <a:rPr lang="en-US" sz="2000"/>
            <a:t>The diﬀerent results via K-means with diﬀerent random initialisations</a:t>
          </a:r>
          <a:endParaRPr lang="en-AU" sz="2000" dirty="0"/>
        </a:p>
      </dgm:t>
    </dgm:pt>
    <dgm:pt modelId="{5DFC828D-E20B-4977-A248-7BE041A0EB87}" type="parTrans" cxnId="{34FD7A34-0DB7-47AF-9CD5-BB8763182F36}">
      <dgm:prSet/>
      <dgm:spPr/>
      <dgm:t>
        <a:bodyPr/>
        <a:lstStyle/>
        <a:p>
          <a:endParaRPr lang="en-AU" sz="1600"/>
        </a:p>
      </dgm:t>
    </dgm:pt>
    <dgm:pt modelId="{A1254BA0-3216-4EB5-BC57-0FFCE5481EFA}" type="sibTrans" cxnId="{34FD7A34-0DB7-47AF-9CD5-BB8763182F36}">
      <dgm:prSet/>
      <dgm:spPr/>
      <dgm:t>
        <a:bodyPr/>
        <a:lstStyle/>
        <a:p>
          <a:endParaRPr lang="en-AU" sz="1600"/>
        </a:p>
      </dgm:t>
    </dgm:pt>
    <dgm:pt modelId="{D6AC5AA0-262D-4E88-B7D0-D1FA13662EC0}">
      <dgm:prSet phldrT="[Text]" custT="1"/>
      <dgm:spPr/>
      <dgm:t>
        <a:bodyPr/>
        <a:lstStyle/>
        <a:p>
          <a:r>
            <a:rPr lang="en-US" sz="2000"/>
            <a:t>How to assess the performance of the unsupervised learning methods?</a:t>
          </a:r>
          <a:endParaRPr lang="en-AU" sz="2000" dirty="0"/>
        </a:p>
      </dgm:t>
    </dgm:pt>
    <dgm:pt modelId="{1C604764-123C-4BCF-BE7C-DDD8BBF15777}" type="parTrans" cxnId="{DF7A8166-A779-4137-ADE0-DC4A74EB3088}">
      <dgm:prSet/>
      <dgm:spPr/>
      <dgm:t>
        <a:bodyPr/>
        <a:lstStyle/>
        <a:p>
          <a:endParaRPr lang="en-AU" sz="1600"/>
        </a:p>
      </dgm:t>
    </dgm:pt>
    <dgm:pt modelId="{1BC27776-BC3D-4C12-8E6C-2D3CD9049D02}" type="sibTrans" cxnId="{DF7A8166-A779-4137-ADE0-DC4A74EB3088}">
      <dgm:prSet/>
      <dgm:spPr/>
      <dgm:t>
        <a:bodyPr/>
        <a:lstStyle/>
        <a:p>
          <a:endParaRPr lang="en-AU" sz="1600"/>
        </a:p>
      </dgm:t>
    </dgm:pt>
    <dgm:pt modelId="{52FD2D92-F910-449B-A703-A394ADD14485}" type="pres">
      <dgm:prSet presAssocID="{6AE6DB2D-BD1A-4C70-9FF0-912427EC6632}" presName="linear" presStyleCnt="0">
        <dgm:presLayoutVars>
          <dgm:animLvl val="lvl"/>
          <dgm:resizeHandles val="exact"/>
        </dgm:presLayoutVars>
      </dgm:prSet>
      <dgm:spPr/>
    </dgm:pt>
    <dgm:pt modelId="{C6D2C284-8E20-496A-8255-8DB8AB9BE60C}" type="pres">
      <dgm:prSet presAssocID="{5640A3B7-1C10-4278-8B76-F260A455E68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24679FE-6715-43C2-AE56-9BA0E5F16948}" type="pres">
      <dgm:prSet presAssocID="{5640A3B7-1C10-4278-8B76-F260A455E685}" presName="childText" presStyleLbl="revTx" presStyleIdx="0" presStyleCnt="2">
        <dgm:presLayoutVars>
          <dgm:bulletEnabled val="1"/>
        </dgm:presLayoutVars>
      </dgm:prSet>
      <dgm:spPr/>
    </dgm:pt>
    <dgm:pt modelId="{B4F8FE22-CB4E-42F8-8E2A-A7A7599A617A}" type="pres">
      <dgm:prSet presAssocID="{441E6938-D118-4A92-9201-4A926BCDC7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E2B495C-EA5E-43D3-A566-B6BC9A805F90}" type="pres">
      <dgm:prSet presAssocID="{441E6938-D118-4A92-9201-4A926BCDC7E0}" presName="childText" presStyleLbl="revTx" presStyleIdx="1" presStyleCnt="2">
        <dgm:presLayoutVars>
          <dgm:bulletEnabled val="1"/>
        </dgm:presLayoutVars>
      </dgm:prSet>
      <dgm:spPr/>
    </dgm:pt>
    <dgm:pt modelId="{8B4DEE84-3F12-4B35-865C-54F4788EE28E}" type="pres">
      <dgm:prSet presAssocID="{B03D7393-8746-4D88-B831-8417380203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75D7100-0F6E-4AB0-9FEC-F42C7E3F83BE}" srcId="{6AE6DB2D-BD1A-4C70-9FF0-912427EC6632}" destId="{5640A3B7-1C10-4278-8B76-F260A455E685}" srcOrd="0" destOrd="0" parTransId="{35A1641B-918A-41BE-87D5-F9FB1F97F95B}" sibTransId="{4CC1F004-8D11-482A-AFCB-DD28068AA456}"/>
    <dgm:cxn modelId="{015B6402-0AA9-414F-B8BA-9373541EC060}" type="presOf" srcId="{58C146A7-96E2-4DE9-9CCF-6F9FDD4BE3D9}" destId="{224679FE-6715-43C2-AE56-9BA0E5F16948}" srcOrd="0" destOrd="0" presId="urn:microsoft.com/office/officeart/2005/8/layout/vList2"/>
    <dgm:cxn modelId="{23DD5D0A-8DE3-446A-8F90-3B4ED6F0167D}" type="presOf" srcId="{6AE6DB2D-BD1A-4C70-9FF0-912427EC6632}" destId="{52FD2D92-F910-449B-A703-A394ADD14485}" srcOrd="0" destOrd="0" presId="urn:microsoft.com/office/officeart/2005/8/layout/vList2"/>
    <dgm:cxn modelId="{B8FA3514-7B03-41FF-8010-C91294B587F5}" type="presOf" srcId="{F8DC6D97-3F84-4601-B693-B46830F2E5A8}" destId="{EE2B495C-EA5E-43D3-A566-B6BC9A805F90}" srcOrd="0" destOrd="0" presId="urn:microsoft.com/office/officeart/2005/8/layout/vList2"/>
    <dgm:cxn modelId="{406E1F15-2DBC-4BD0-8A26-B0A3EEFEE20F}" srcId="{441E6938-D118-4A92-9201-4A926BCDC7E0}" destId="{F8DC6D97-3F84-4601-B693-B46830F2E5A8}" srcOrd="0" destOrd="0" parTransId="{BDA18686-AF8A-45D9-86BB-A564E9CC54FE}" sibTransId="{55DF997F-5245-42D1-A036-EB243666E8D6}"/>
    <dgm:cxn modelId="{D253B527-E270-4FDB-B9FE-05E2B0E23E7A}" srcId="{5640A3B7-1C10-4278-8B76-F260A455E685}" destId="{AF72174B-235B-4518-9494-8234F2DA2FFF}" srcOrd="1" destOrd="0" parTransId="{78D45536-FC42-4F71-BBD7-CF39D048423A}" sibTransId="{93AD3E73-68F4-4536-8E17-0ACA7797BCF6}"/>
    <dgm:cxn modelId="{D4D1F32B-EB0E-4566-98A1-BCF5841F1CA9}" type="presOf" srcId="{AF72174B-235B-4518-9494-8234F2DA2FFF}" destId="{224679FE-6715-43C2-AE56-9BA0E5F16948}" srcOrd="0" destOrd="1" presId="urn:microsoft.com/office/officeart/2005/8/layout/vList2"/>
    <dgm:cxn modelId="{34FD7A34-0DB7-47AF-9CD5-BB8763182F36}" srcId="{441E6938-D118-4A92-9201-4A926BCDC7E0}" destId="{25445275-445B-4D5A-8D18-C92E45212A55}" srcOrd="1" destOrd="0" parTransId="{5DFC828D-E20B-4977-A248-7BE041A0EB87}" sibTransId="{A1254BA0-3216-4EB5-BC57-0FFCE5481EFA}"/>
    <dgm:cxn modelId="{6144233A-BA96-4A31-93D8-68B807C2F601}" srcId="{6AE6DB2D-BD1A-4C70-9FF0-912427EC6632}" destId="{B03D7393-8746-4D88-B831-841738020303}" srcOrd="2" destOrd="0" parTransId="{79B420F4-D1DC-4A7F-8F2C-C22A03445DA0}" sibTransId="{533A2918-BCF5-4294-B69D-9DFF96E71AE0}"/>
    <dgm:cxn modelId="{E3858E3F-EC4C-4F20-8B02-7455BA675B4E}" type="presOf" srcId="{441E6938-D118-4A92-9201-4A926BCDC7E0}" destId="{B4F8FE22-CB4E-42F8-8E2A-A7A7599A617A}" srcOrd="0" destOrd="0" presId="urn:microsoft.com/office/officeart/2005/8/layout/vList2"/>
    <dgm:cxn modelId="{DF7A8166-A779-4137-ADE0-DC4A74EB3088}" srcId="{441E6938-D118-4A92-9201-4A926BCDC7E0}" destId="{D6AC5AA0-262D-4E88-B7D0-D1FA13662EC0}" srcOrd="2" destOrd="0" parTransId="{1C604764-123C-4BCF-BE7C-DDD8BBF15777}" sibTransId="{1BC27776-BC3D-4C12-8E6C-2D3CD9049D02}"/>
    <dgm:cxn modelId="{99BF166E-B779-47A6-8719-401EA9D648E8}" type="presOf" srcId="{D6AC5AA0-262D-4E88-B7D0-D1FA13662EC0}" destId="{EE2B495C-EA5E-43D3-A566-B6BC9A805F90}" srcOrd="0" destOrd="2" presId="urn:microsoft.com/office/officeart/2005/8/layout/vList2"/>
    <dgm:cxn modelId="{91B52F4E-CA1E-4D8E-A4E5-BD4F191E5B91}" type="presOf" srcId="{25445275-445B-4D5A-8D18-C92E45212A55}" destId="{EE2B495C-EA5E-43D3-A566-B6BC9A805F90}" srcOrd="0" destOrd="1" presId="urn:microsoft.com/office/officeart/2005/8/layout/vList2"/>
    <dgm:cxn modelId="{98F7C67D-260E-48A0-AA12-2062B48A0215}" srcId="{5640A3B7-1C10-4278-8B76-F260A455E685}" destId="{58C146A7-96E2-4DE9-9CCF-6F9FDD4BE3D9}" srcOrd="0" destOrd="0" parTransId="{942744FB-134B-48C3-8DE4-E139A139C073}" sibTransId="{63A95673-39F1-478E-8F2F-477DE2D07C91}"/>
    <dgm:cxn modelId="{54F7FB80-680C-4F77-85DD-B0BCB7D88859}" type="presOf" srcId="{B03D7393-8746-4D88-B831-841738020303}" destId="{8B4DEE84-3F12-4B35-865C-54F4788EE28E}" srcOrd="0" destOrd="0" presId="urn:microsoft.com/office/officeart/2005/8/layout/vList2"/>
    <dgm:cxn modelId="{1CBB61AB-99DF-4538-ACDB-224B5672139B}" srcId="{6AE6DB2D-BD1A-4C70-9FF0-912427EC6632}" destId="{441E6938-D118-4A92-9201-4A926BCDC7E0}" srcOrd="1" destOrd="0" parTransId="{D347D1EC-C22E-47E2-B1D6-B3FCA0B6499D}" sibTransId="{F0585D05-13FD-4726-BCCE-316A25095A8D}"/>
    <dgm:cxn modelId="{954A9CB0-9DAA-453F-9BE8-0BE1EEAE1371}" type="presOf" srcId="{5640A3B7-1C10-4278-8B76-F260A455E685}" destId="{C6D2C284-8E20-496A-8255-8DB8AB9BE60C}" srcOrd="0" destOrd="0" presId="urn:microsoft.com/office/officeart/2005/8/layout/vList2"/>
    <dgm:cxn modelId="{E4A58B01-C273-42AE-A2EB-6AD436FC8F65}" type="presParOf" srcId="{52FD2D92-F910-449B-A703-A394ADD14485}" destId="{C6D2C284-8E20-496A-8255-8DB8AB9BE60C}" srcOrd="0" destOrd="0" presId="urn:microsoft.com/office/officeart/2005/8/layout/vList2"/>
    <dgm:cxn modelId="{00CE09F6-7FB9-4471-AF88-03FD4F580DB8}" type="presParOf" srcId="{52FD2D92-F910-449B-A703-A394ADD14485}" destId="{224679FE-6715-43C2-AE56-9BA0E5F16948}" srcOrd="1" destOrd="0" presId="urn:microsoft.com/office/officeart/2005/8/layout/vList2"/>
    <dgm:cxn modelId="{06F0D9A1-2784-4AC0-B268-D993857A098D}" type="presParOf" srcId="{52FD2D92-F910-449B-A703-A394ADD14485}" destId="{B4F8FE22-CB4E-42F8-8E2A-A7A7599A617A}" srcOrd="2" destOrd="0" presId="urn:microsoft.com/office/officeart/2005/8/layout/vList2"/>
    <dgm:cxn modelId="{75F3AB5A-C2E4-4250-974D-58B3E121F318}" type="presParOf" srcId="{52FD2D92-F910-449B-A703-A394ADD14485}" destId="{EE2B495C-EA5E-43D3-A566-B6BC9A805F90}" srcOrd="3" destOrd="0" presId="urn:microsoft.com/office/officeart/2005/8/layout/vList2"/>
    <dgm:cxn modelId="{1CBBB53C-5B47-41DC-AB28-976568D21EDD}" type="presParOf" srcId="{52FD2D92-F910-449B-A703-A394ADD14485}" destId="{8B4DEE84-3F12-4B35-865C-54F4788EE28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5B4674E-F76F-4A48-AC5C-A3A951AF7B31}" type="doc">
      <dgm:prSet loTypeId="urn:microsoft.com/office/officeart/2005/8/layout/vList4#1" loCatId="picture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0FBF641B-26BF-426A-933E-947892AFE1A3}">
      <dgm:prSet phldrT="[Text]"/>
      <dgm:spPr/>
      <dgm:t>
        <a:bodyPr/>
        <a:lstStyle/>
        <a:p>
          <a:r>
            <a:rPr lang="en-AU" dirty="0"/>
            <a:t>Automate the process of finding optimal K-value for analysing different POI</a:t>
          </a:r>
        </a:p>
      </dgm:t>
    </dgm:pt>
    <dgm:pt modelId="{9434782F-9E34-42A5-A81B-8CEEA7CB22BB}" type="parTrans" cxnId="{D00ED413-2A89-42D0-BC52-564D13661547}">
      <dgm:prSet/>
      <dgm:spPr/>
      <dgm:t>
        <a:bodyPr/>
        <a:lstStyle/>
        <a:p>
          <a:endParaRPr lang="en-AU"/>
        </a:p>
      </dgm:t>
    </dgm:pt>
    <dgm:pt modelId="{CC60210C-1F8C-4EC2-A16C-D86FBA972FD3}" type="sibTrans" cxnId="{D00ED413-2A89-42D0-BC52-564D13661547}">
      <dgm:prSet/>
      <dgm:spPr/>
      <dgm:t>
        <a:bodyPr/>
        <a:lstStyle/>
        <a:p>
          <a:endParaRPr lang="en-AU"/>
        </a:p>
      </dgm:t>
    </dgm:pt>
    <dgm:pt modelId="{11114D52-E919-4276-9742-2D1827AE1635}">
      <dgm:prSet/>
      <dgm:spPr/>
      <dgm:t>
        <a:bodyPr/>
        <a:lstStyle/>
        <a:p>
          <a:r>
            <a:rPr lang="en-AU" dirty="0"/>
            <a:t>Give name of each gate (cluster centroid/mean), so it is easier for drivers and passengers to locate the gate</a:t>
          </a:r>
        </a:p>
        <a:p>
          <a:r>
            <a:rPr lang="en-AU" dirty="0"/>
            <a:t>NLP case</a:t>
          </a:r>
        </a:p>
      </dgm:t>
    </dgm:pt>
    <dgm:pt modelId="{F8AC656E-C500-4FD2-9EC0-08A610DD3E69}" type="parTrans" cxnId="{66EC4937-1AA9-4873-A0F6-3D5C3DA93CD7}">
      <dgm:prSet/>
      <dgm:spPr/>
      <dgm:t>
        <a:bodyPr/>
        <a:lstStyle/>
        <a:p>
          <a:endParaRPr lang="en-AU"/>
        </a:p>
      </dgm:t>
    </dgm:pt>
    <dgm:pt modelId="{5AC8061A-9743-4BC2-97C8-723DF85348C5}" type="sibTrans" cxnId="{66EC4937-1AA9-4873-A0F6-3D5C3DA93CD7}">
      <dgm:prSet/>
      <dgm:spPr/>
      <dgm:t>
        <a:bodyPr/>
        <a:lstStyle/>
        <a:p>
          <a:endParaRPr lang="en-AU"/>
        </a:p>
      </dgm:t>
    </dgm:pt>
    <dgm:pt modelId="{98772C12-1E44-4AC6-A0F9-9B3E7327E5DD}" type="pres">
      <dgm:prSet presAssocID="{45B4674E-F76F-4A48-AC5C-A3A951AF7B31}" presName="linear" presStyleCnt="0">
        <dgm:presLayoutVars>
          <dgm:dir/>
          <dgm:resizeHandles val="exact"/>
        </dgm:presLayoutVars>
      </dgm:prSet>
      <dgm:spPr/>
    </dgm:pt>
    <dgm:pt modelId="{D1C0EF2D-DAD9-47C0-A6C4-5BEF238E56B9}" type="pres">
      <dgm:prSet presAssocID="{0FBF641B-26BF-426A-933E-947892AFE1A3}" presName="comp" presStyleCnt="0"/>
      <dgm:spPr/>
    </dgm:pt>
    <dgm:pt modelId="{C3D4E850-CE5A-4090-A7B1-82FB8753E40C}" type="pres">
      <dgm:prSet presAssocID="{0FBF641B-26BF-426A-933E-947892AFE1A3}" presName="box" presStyleLbl="node1" presStyleIdx="0" presStyleCnt="2"/>
      <dgm:spPr/>
    </dgm:pt>
    <dgm:pt modelId="{5940D1C2-F396-4C6A-BF04-72FC01B8CCF8}" type="pres">
      <dgm:prSet presAssocID="{0FBF641B-26BF-426A-933E-947892AFE1A3}" presName="img" presStyleLbl="fgImgPlace1" presStyleIdx="0" presStyleCnt="2"/>
      <dgm:spPr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F66000C5-CA24-42F6-8E23-7560298A5AA7}" type="pres">
      <dgm:prSet presAssocID="{0FBF641B-26BF-426A-933E-947892AFE1A3}" presName="text" presStyleLbl="node1" presStyleIdx="0" presStyleCnt="2">
        <dgm:presLayoutVars>
          <dgm:bulletEnabled val="1"/>
        </dgm:presLayoutVars>
      </dgm:prSet>
      <dgm:spPr/>
    </dgm:pt>
    <dgm:pt modelId="{C029F2DE-FE0F-40F5-9695-E408F9047A76}" type="pres">
      <dgm:prSet presAssocID="{CC60210C-1F8C-4EC2-A16C-D86FBA972FD3}" presName="spacer" presStyleCnt="0"/>
      <dgm:spPr/>
    </dgm:pt>
    <dgm:pt modelId="{C0737255-1C00-4B2F-92F0-51DF9457677C}" type="pres">
      <dgm:prSet presAssocID="{11114D52-E919-4276-9742-2D1827AE1635}" presName="comp" presStyleCnt="0"/>
      <dgm:spPr/>
    </dgm:pt>
    <dgm:pt modelId="{1BF2AF24-1404-4A73-8AFE-E51DF9D00771}" type="pres">
      <dgm:prSet presAssocID="{11114D52-E919-4276-9742-2D1827AE1635}" presName="box" presStyleLbl="node1" presStyleIdx="1" presStyleCnt="2"/>
      <dgm:spPr/>
    </dgm:pt>
    <dgm:pt modelId="{BCB9D510-0FFF-4890-AC99-C817CFECECDB}" type="pres">
      <dgm:prSet presAssocID="{11114D52-E919-4276-9742-2D1827AE1635}" presName="img" presStyleLbl="fgImgPlace1" presStyleIdx="1" presStyleCnt="2"/>
      <dgm:spPr>
        <a:blipFill dpi="0" rotWithShape="1"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80" t="-54956" r="-32851" b="-46746"/>
          </a:stretch>
        </a:blipFill>
      </dgm:spPr>
    </dgm:pt>
    <dgm:pt modelId="{9806F9A4-8CFB-42A5-8B16-E561D9A4C57B}" type="pres">
      <dgm:prSet presAssocID="{11114D52-E919-4276-9742-2D1827AE1635}" presName="text" presStyleLbl="node1" presStyleIdx="1" presStyleCnt="2">
        <dgm:presLayoutVars>
          <dgm:bulletEnabled val="1"/>
        </dgm:presLayoutVars>
      </dgm:prSet>
      <dgm:spPr/>
    </dgm:pt>
  </dgm:ptLst>
  <dgm:cxnLst>
    <dgm:cxn modelId="{D00ED413-2A89-42D0-BC52-564D13661547}" srcId="{45B4674E-F76F-4A48-AC5C-A3A951AF7B31}" destId="{0FBF641B-26BF-426A-933E-947892AFE1A3}" srcOrd="0" destOrd="0" parTransId="{9434782F-9E34-42A5-A81B-8CEEA7CB22BB}" sibTransId="{CC60210C-1F8C-4EC2-A16C-D86FBA972FD3}"/>
    <dgm:cxn modelId="{33DE2D2C-072D-4886-8760-25BF3FDCF90A}" type="presOf" srcId="{11114D52-E919-4276-9742-2D1827AE1635}" destId="{9806F9A4-8CFB-42A5-8B16-E561D9A4C57B}" srcOrd="1" destOrd="0" presId="urn:microsoft.com/office/officeart/2005/8/layout/vList4#1"/>
    <dgm:cxn modelId="{66EC4937-1AA9-4873-A0F6-3D5C3DA93CD7}" srcId="{45B4674E-F76F-4A48-AC5C-A3A951AF7B31}" destId="{11114D52-E919-4276-9742-2D1827AE1635}" srcOrd="1" destOrd="0" parTransId="{F8AC656E-C500-4FD2-9EC0-08A610DD3E69}" sibTransId="{5AC8061A-9743-4BC2-97C8-723DF85348C5}"/>
    <dgm:cxn modelId="{CFCF9A70-159D-47EF-A329-150E4B86B080}" type="presOf" srcId="{45B4674E-F76F-4A48-AC5C-A3A951AF7B31}" destId="{98772C12-1E44-4AC6-A0F9-9B3E7327E5DD}" srcOrd="0" destOrd="0" presId="urn:microsoft.com/office/officeart/2005/8/layout/vList4#1"/>
    <dgm:cxn modelId="{F9452FB0-3F18-4F0E-AFC3-0C769B60F619}" type="presOf" srcId="{11114D52-E919-4276-9742-2D1827AE1635}" destId="{1BF2AF24-1404-4A73-8AFE-E51DF9D00771}" srcOrd="0" destOrd="0" presId="urn:microsoft.com/office/officeart/2005/8/layout/vList4#1"/>
    <dgm:cxn modelId="{9A2626CA-EADB-4328-86B1-7B71BC7BD576}" type="presOf" srcId="{0FBF641B-26BF-426A-933E-947892AFE1A3}" destId="{C3D4E850-CE5A-4090-A7B1-82FB8753E40C}" srcOrd="0" destOrd="0" presId="urn:microsoft.com/office/officeart/2005/8/layout/vList4#1"/>
    <dgm:cxn modelId="{A09FEAFF-B083-4E87-89D3-2E80B304A99C}" type="presOf" srcId="{0FBF641B-26BF-426A-933E-947892AFE1A3}" destId="{F66000C5-CA24-42F6-8E23-7560298A5AA7}" srcOrd="1" destOrd="0" presId="urn:microsoft.com/office/officeart/2005/8/layout/vList4#1"/>
    <dgm:cxn modelId="{8C4B1DFC-98D6-4553-BD4C-E90A2A4434D6}" type="presParOf" srcId="{98772C12-1E44-4AC6-A0F9-9B3E7327E5DD}" destId="{D1C0EF2D-DAD9-47C0-A6C4-5BEF238E56B9}" srcOrd="0" destOrd="0" presId="urn:microsoft.com/office/officeart/2005/8/layout/vList4#1"/>
    <dgm:cxn modelId="{BEEDCDA6-8DB2-4CEF-BDF0-93C9328A456E}" type="presParOf" srcId="{D1C0EF2D-DAD9-47C0-A6C4-5BEF238E56B9}" destId="{C3D4E850-CE5A-4090-A7B1-82FB8753E40C}" srcOrd="0" destOrd="0" presId="urn:microsoft.com/office/officeart/2005/8/layout/vList4#1"/>
    <dgm:cxn modelId="{DA9BBDF7-79CC-4098-8BA8-8DACFB21CE9A}" type="presParOf" srcId="{D1C0EF2D-DAD9-47C0-A6C4-5BEF238E56B9}" destId="{5940D1C2-F396-4C6A-BF04-72FC01B8CCF8}" srcOrd="1" destOrd="0" presId="urn:microsoft.com/office/officeart/2005/8/layout/vList4#1"/>
    <dgm:cxn modelId="{7430E5FE-4FA0-475E-970E-D9887EB41D2E}" type="presParOf" srcId="{D1C0EF2D-DAD9-47C0-A6C4-5BEF238E56B9}" destId="{F66000C5-CA24-42F6-8E23-7560298A5AA7}" srcOrd="2" destOrd="0" presId="urn:microsoft.com/office/officeart/2005/8/layout/vList4#1"/>
    <dgm:cxn modelId="{6690F005-42B5-4CFB-9025-EEC40E7F4168}" type="presParOf" srcId="{98772C12-1E44-4AC6-A0F9-9B3E7327E5DD}" destId="{C029F2DE-FE0F-40F5-9695-E408F9047A76}" srcOrd="1" destOrd="0" presId="urn:microsoft.com/office/officeart/2005/8/layout/vList4#1"/>
    <dgm:cxn modelId="{127EE815-E109-4199-AB5F-CD5C7DD98CB0}" type="presParOf" srcId="{98772C12-1E44-4AC6-A0F9-9B3E7327E5DD}" destId="{C0737255-1C00-4B2F-92F0-51DF9457677C}" srcOrd="2" destOrd="0" presId="urn:microsoft.com/office/officeart/2005/8/layout/vList4#1"/>
    <dgm:cxn modelId="{80401D07-2BDD-4B52-99FB-77C0B1791301}" type="presParOf" srcId="{C0737255-1C00-4B2F-92F0-51DF9457677C}" destId="{1BF2AF24-1404-4A73-8AFE-E51DF9D00771}" srcOrd="0" destOrd="0" presId="urn:microsoft.com/office/officeart/2005/8/layout/vList4#1"/>
    <dgm:cxn modelId="{A3591867-F31D-4126-93D0-67E92ED99867}" type="presParOf" srcId="{C0737255-1C00-4B2F-92F0-51DF9457677C}" destId="{BCB9D510-0FFF-4890-AC99-C817CFECECDB}" srcOrd="1" destOrd="0" presId="urn:microsoft.com/office/officeart/2005/8/layout/vList4#1"/>
    <dgm:cxn modelId="{9A3FB505-4D1E-42CE-90E8-7D4E6B7D821F}" type="presParOf" srcId="{C0737255-1C00-4B2F-92F0-51DF9457677C}" destId="{9806F9A4-8CFB-42A5-8B16-E561D9A4C57B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1174B-3E8C-4E73-A59C-720D49529AE8}">
      <dsp:nvSpPr>
        <dsp:cNvPr id="0" name=""/>
        <dsp:cNvSpPr/>
      </dsp:nvSpPr>
      <dsp:spPr>
        <a:xfrm>
          <a:off x="0" y="375669"/>
          <a:ext cx="10515600" cy="2835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520700" rIns="81612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subgroups of breast cancer patients grouped by their gene expression </a:t>
          </a:r>
          <a:r>
            <a:rPr lang="en-AU" sz="2500" kern="1200" dirty="0"/>
            <a:t>measurements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groups of shoppers characterised by their browsing and purchase histories</a:t>
          </a:r>
          <a:endParaRPr lang="en-A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movies grouped by the ratings assigned by movie viewers</a:t>
          </a:r>
          <a:endParaRPr lang="en-AU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2500" kern="1200" dirty="0"/>
            <a:t>topic modelling of text document (NLP)</a:t>
          </a:r>
        </a:p>
      </dsp:txBody>
      <dsp:txXfrm>
        <a:off x="0" y="375669"/>
        <a:ext cx="10515600" cy="2835000"/>
      </dsp:txXfrm>
    </dsp:sp>
    <dsp:sp modelId="{537030ED-F2F2-449F-8CC8-2B988FA57F00}">
      <dsp:nvSpPr>
        <dsp:cNvPr id="0" name=""/>
        <dsp:cNvSpPr/>
      </dsp:nvSpPr>
      <dsp:spPr>
        <a:xfrm>
          <a:off x="525780" y="6669"/>
          <a:ext cx="73609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Growing importance in a number of </a:t>
          </a:r>
          <a:r>
            <a:rPr lang="en-AU" sz="2500" kern="1200" dirty="0"/>
            <a:t>ﬁelds</a:t>
          </a:r>
        </a:p>
      </dsp:txBody>
      <dsp:txXfrm>
        <a:off x="561806" y="42695"/>
        <a:ext cx="7288868" cy="665948"/>
      </dsp:txXfrm>
    </dsp:sp>
    <dsp:sp modelId="{A0F935F3-19E7-4118-930E-5CE1885933AC}">
      <dsp:nvSpPr>
        <dsp:cNvPr id="0" name=""/>
        <dsp:cNvSpPr/>
      </dsp:nvSpPr>
      <dsp:spPr>
        <a:xfrm>
          <a:off x="0" y="3714669"/>
          <a:ext cx="10515600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45891-64BA-468B-974B-11648A3118FD}">
      <dsp:nvSpPr>
        <dsp:cNvPr id="0" name=""/>
        <dsp:cNvSpPr/>
      </dsp:nvSpPr>
      <dsp:spPr>
        <a:xfrm>
          <a:off x="525780" y="3345669"/>
          <a:ext cx="7360920" cy="7380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Easier to obtain unlabeled data than labelled data</a:t>
          </a:r>
          <a:endParaRPr lang="en-AU" sz="2500" kern="1200" dirty="0"/>
        </a:p>
      </dsp:txBody>
      <dsp:txXfrm>
        <a:off x="561806" y="3381695"/>
        <a:ext cx="7288868" cy="665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2C284-8E20-496A-8255-8DB8AB9BE60C}">
      <dsp:nvSpPr>
        <dsp:cNvPr id="0" name=""/>
        <dsp:cNvSpPr/>
      </dsp:nvSpPr>
      <dsp:spPr>
        <a:xfrm>
          <a:off x="0" y="15106"/>
          <a:ext cx="10515600" cy="861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more subjective than supervised learning</a:t>
          </a:r>
          <a:endParaRPr lang="en-AU" sz="2800" kern="1200" dirty="0"/>
        </a:p>
      </dsp:txBody>
      <dsp:txXfrm>
        <a:off x="42036" y="57142"/>
        <a:ext cx="10431528" cy="777048"/>
      </dsp:txXfrm>
    </dsp:sp>
    <dsp:sp modelId="{224679FE-6715-43C2-AE56-9BA0E5F16948}">
      <dsp:nvSpPr>
        <dsp:cNvPr id="0" name=""/>
        <dsp:cNvSpPr/>
      </dsp:nvSpPr>
      <dsp:spPr>
        <a:xfrm>
          <a:off x="0" y="876226"/>
          <a:ext cx="10515600" cy="761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No simple goal for analysis</a:t>
          </a: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computer have to learn how to do something that we don’t tell it how </a:t>
          </a:r>
          <a:r>
            <a:rPr lang="en-AU" sz="2000" kern="1200" dirty="0"/>
            <a:t>to do</a:t>
          </a:r>
        </a:p>
      </dsp:txBody>
      <dsp:txXfrm>
        <a:off x="0" y="876226"/>
        <a:ext cx="10515600" cy="761760"/>
      </dsp:txXfrm>
    </dsp:sp>
    <dsp:sp modelId="{B4F8FE22-CB4E-42F8-8E2A-A7A7599A617A}">
      <dsp:nvSpPr>
        <dsp:cNvPr id="0" name=""/>
        <dsp:cNvSpPr/>
      </dsp:nvSpPr>
      <dsp:spPr>
        <a:xfrm>
          <a:off x="0" y="1637986"/>
          <a:ext cx="10515600" cy="861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800" kern="1200" dirty="0"/>
            <a:t>Have some issues</a:t>
          </a:r>
        </a:p>
      </dsp:txBody>
      <dsp:txXfrm>
        <a:off x="42036" y="1680022"/>
        <a:ext cx="10431528" cy="777048"/>
      </dsp:txXfrm>
    </dsp:sp>
    <dsp:sp modelId="{EE2B495C-EA5E-43D3-A566-B6BC9A805F90}">
      <dsp:nvSpPr>
        <dsp:cNvPr id="0" name=""/>
        <dsp:cNvSpPr/>
      </dsp:nvSpPr>
      <dsp:spPr>
        <a:xfrm>
          <a:off x="0" y="2499106"/>
          <a:ext cx="10515600" cy="976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The number of subgroups (clusters)</a:t>
          </a: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 diﬀerent results via K-means with diﬀerent random initialisations</a:t>
          </a:r>
          <a:endParaRPr lang="en-AU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How to assess the performance of the unsupervised learning methods?</a:t>
          </a:r>
          <a:endParaRPr lang="en-AU" sz="2000" kern="1200" dirty="0"/>
        </a:p>
      </dsp:txBody>
      <dsp:txXfrm>
        <a:off x="0" y="2499106"/>
        <a:ext cx="10515600" cy="976005"/>
      </dsp:txXfrm>
    </dsp:sp>
    <dsp:sp modelId="{8B4DEE84-3F12-4B35-865C-54F4788EE28E}">
      <dsp:nvSpPr>
        <dsp:cNvPr id="0" name=""/>
        <dsp:cNvSpPr/>
      </dsp:nvSpPr>
      <dsp:spPr>
        <a:xfrm>
          <a:off x="0" y="3475111"/>
          <a:ext cx="10515600" cy="861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learning (or inference) procedure is hard</a:t>
          </a:r>
          <a:endParaRPr lang="en-AU" sz="2800" kern="1200" dirty="0"/>
        </a:p>
      </dsp:txBody>
      <dsp:txXfrm>
        <a:off x="42036" y="3517147"/>
        <a:ext cx="10431528" cy="7770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4E850-CE5A-4090-A7B1-82FB8753E40C}">
      <dsp:nvSpPr>
        <dsp:cNvPr id="0" name=""/>
        <dsp:cNvSpPr/>
      </dsp:nvSpPr>
      <dsp:spPr>
        <a:xfrm>
          <a:off x="0" y="0"/>
          <a:ext cx="10515600" cy="2286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Automate the process of finding optimal K-value for analysing different POI</a:t>
          </a:r>
        </a:p>
      </dsp:txBody>
      <dsp:txXfrm>
        <a:off x="2331739" y="0"/>
        <a:ext cx="8183860" cy="2286197"/>
      </dsp:txXfrm>
    </dsp:sp>
    <dsp:sp modelId="{5940D1C2-F396-4C6A-BF04-72FC01B8CCF8}">
      <dsp:nvSpPr>
        <dsp:cNvPr id="0" name=""/>
        <dsp:cNvSpPr/>
      </dsp:nvSpPr>
      <dsp:spPr>
        <a:xfrm>
          <a:off x="228619" y="228619"/>
          <a:ext cx="2103120" cy="182895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BF2AF24-1404-4A73-8AFE-E51DF9D00771}">
      <dsp:nvSpPr>
        <dsp:cNvPr id="0" name=""/>
        <dsp:cNvSpPr/>
      </dsp:nvSpPr>
      <dsp:spPr>
        <a:xfrm>
          <a:off x="0" y="2514817"/>
          <a:ext cx="10515600" cy="22861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Give name of each gate (cluster centroid/mean), so it is easier for drivers and passengers to locate the gate</a:t>
          </a:r>
        </a:p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500" kern="1200" dirty="0"/>
            <a:t>NLP case</a:t>
          </a:r>
        </a:p>
      </dsp:txBody>
      <dsp:txXfrm>
        <a:off x="2331739" y="2514817"/>
        <a:ext cx="8183860" cy="2286197"/>
      </dsp:txXfrm>
    </dsp:sp>
    <dsp:sp modelId="{BCB9D510-0FFF-4890-AC99-C817CFECECDB}">
      <dsp:nvSpPr>
        <dsp:cNvPr id="0" name=""/>
        <dsp:cNvSpPr/>
      </dsp:nvSpPr>
      <dsp:spPr>
        <a:xfrm>
          <a:off x="228619" y="2743436"/>
          <a:ext cx="2103120" cy="1828957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80" t="-54956" r="-32851" b="-4674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8034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858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4759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87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647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32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/>
          <p:nvPr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6"/>
          <p:cNvSpPr/>
          <p:nvPr/>
        </p:nvSpPr>
        <p:spPr>
          <a:xfrm>
            <a:off x="167148" y="-8673"/>
            <a:ext cx="12024852" cy="6866673"/>
          </a:xfrm>
          <a:prstGeom prst="rect">
            <a:avLst/>
          </a:prstGeom>
          <a:solidFill>
            <a:schemeClr val="accent1">
              <a:alpha val="8470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6"/>
          <p:cNvSpPr txBox="1">
            <a:spLocks noGrp="1"/>
          </p:cNvSpPr>
          <p:nvPr>
            <p:ph type="ctrTitle"/>
          </p:nvPr>
        </p:nvSpPr>
        <p:spPr>
          <a:xfrm>
            <a:off x="420575" y="2215161"/>
            <a:ext cx="7840980" cy="277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ubTitle" idx="1"/>
          </p:nvPr>
        </p:nvSpPr>
        <p:spPr>
          <a:xfrm>
            <a:off x="420575" y="5200699"/>
            <a:ext cx="7840980" cy="967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 b="0">
                <a:solidFill>
                  <a:schemeClr val="accent3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16"/>
          <p:cNvSpPr/>
          <p:nvPr/>
        </p:nvSpPr>
        <p:spPr>
          <a:xfrm>
            <a:off x="0" y="-8673"/>
            <a:ext cx="89452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6"/>
          <p:cNvSpPr/>
          <p:nvPr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6"/>
          <p:cNvSpPr/>
          <p:nvPr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6"/>
          <p:cNvSpPr/>
          <p:nvPr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16" descr="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2606" y="79555"/>
            <a:ext cx="3684286" cy="151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>
            <a:off x="312420" y="529612"/>
            <a:ext cx="4613541" cy="1527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>
            <a:spLocks noGrp="1"/>
          </p:cNvSpPr>
          <p:nvPr>
            <p:ph type="pic" idx="2"/>
          </p:nvPr>
        </p:nvSpPr>
        <p:spPr>
          <a:xfrm>
            <a:off x="5183188" y="529612"/>
            <a:ext cx="6696392" cy="6194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312420" y="2057399"/>
            <a:ext cx="4613541" cy="4363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rriculum Vitae">
  <p:cSld name="Curriculum Vita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4454012" y="481781"/>
            <a:ext cx="7425568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1"/>
          </p:nvPr>
        </p:nvSpPr>
        <p:spPr>
          <a:xfrm>
            <a:off x="4454011" y="1838632"/>
            <a:ext cx="7425567" cy="4633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96" name="Google Shape;96;p29"/>
          <p:cNvSpPr>
            <a:spLocks noGrp="1"/>
          </p:cNvSpPr>
          <p:nvPr>
            <p:ph type="pic" idx="2"/>
          </p:nvPr>
        </p:nvSpPr>
        <p:spPr>
          <a:xfrm>
            <a:off x="312420" y="481782"/>
            <a:ext cx="3822258" cy="354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3"/>
          </p:nvPr>
        </p:nvSpPr>
        <p:spPr>
          <a:xfrm>
            <a:off x="312420" y="4278313"/>
            <a:ext cx="3822258" cy="219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of Slide">
  <p:cSld name="End of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30" descr="A map of the world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290" y="5209754"/>
            <a:ext cx="3649696" cy="1498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30"/>
          <p:cNvCxnSpPr/>
          <p:nvPr/>
        </p:nvCxnSpPr>
        <p:spPr>
          <a:xfrm>
            <a:off x="3991986" y="5328199"/>
            <a:ext cx="0" cy="1306018"/>
          </a:xfrm>
          <a:prstGeom prst="straightConnector1">
            <a:avLst/>
          </a:prstGeom>
          <a:noFill/>
          <a:ln w="508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1" name="Google Shape;101;p30"/>
          <p:cNvSpPr txBox="1"/>
          <p:nvPr/>
        </p:nvSpPr>
        <p:spPr>
          <a:xfrm>
            <a:off x="4168200" y="5358679"/>
            <a:ext cx="27507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lang="en-U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mofdac.id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github.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com/mofdac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youtube.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com/mofdac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instagram.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com/mof.dac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/>
          <p:cNvSpPr/>
          <p:nvPr/>
        </p:nvSpPr>
        <p:spPr>
          <a:xfrm flipH="1">
            <a:off x="159024" y="3420327"/>
            <a:ext cx="12032973" cy="1570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/>
          <p:cNvSpPr txBox="1">
            <a:spLocks noGrp="1"/>
          </p:cNvSpPr>
          <p:nvPr>
            <p:ph type="title"/>
          </p:nvPr>
        </p:nvSpPr>
        <p:spPr>
          <a:xfrm>
            <a:off x="383540" y="3609417"/>
            <a:ext cx="11567159" cy="119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Font typeface="Arial"/>
              <a:buNone/>
              <a:defRPr sz="6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66D7-F997-425B-A549-3E9F7DC1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481781"/>
            <a:ext cx="11567160" cy="5919019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id-ID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0E572F-034E-44E7-9DBC-72DE607EC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145280" y="6377940"/>
            <a:ext cx="3901440" cy="738664"/>
          </a:xfrm>
        </p:spPr>
        <p:txBody>
          <a:bodyPr/>
          <a:lstStyle/>
          <a:p>
            <a:r>
              <a:rPr lang="en-US"/>
              <a:t>Ministry of Finance Data Analytics Community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A5FE40-24E7-42CC-959F-A51B7186EDF3}"/>
              </a:ext>
            </a:extLst>
          </p:cNvPr>
          <p:cNvSpPr/>
          <p:nvPr userDrawn="1"/>
        </p:nvSpPr>
        <p:spPr>
          <a:xfrm>
            <a:off x="6096000" y="1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355728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55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8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59780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312419" y="2202426"/>
            <a:ext cx="5449283" cy="3972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9"/>
          <p:cNvSpPr>
            <a:spLocks noGrp="1"/>
          </p:cNvSpPr>
          <p:nvPr>
            <p:ph type="pic" idx="2"/>
          </p:nvPr>
        </p:nvSpPr>
        <p:spPr>
          <a:xfrm>
            <a:off x="6096001" y="0"/>
            <a:ext cx="597801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5707380" cy="4550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6172200" y="1825624"/>
            <a:ext cx="5707380" cy="455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>
            <a:spLocks noGrp="1"/>
          </p:cNvSpPr>
          <p:nvPr>
            <p:ph type="title"/>
          </p:nvPr>
        </p:nvSpPr>
        <p:spPr>
          <a:xfrm>
            <a:off x="312419" y="481781"/>
            <a:ext cx="11567159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1"/>
          <p:cNvSpPr txBox="1">
            <a:spLocks noGrp="1"/>
          </p:cNvSpPr>
          <p:nvPr>
            <p:ph type="body" idx="1"/>
          </p:nvPr>
        </p:nvSpPr>
        <p:spPr>
          <a:xfrm>
            <a:off x="312420" y="1681163"/>
            <a:ext cx="568515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2"/>
          </p:nvPr>
        </p:nvSpPr>
        <p:spPr>
          <a:xfrm>
            <a:off x="312420" y="2505075"/>
            <a:ext cx="568515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70737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4"/>
          </p:nvPr>
        </p:nvSpPr>
        <p:spPr>
          <a:xfrm>
            <a:off x="6172199" y="2505075"/>
            <a:ext cx="570737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5"/>
          <p:cNvSpPr/>
          <p:nvPr/>
        </p:nvSpPr>
        <p:spPr>
          <a:xfrm>
            <a:off x="6096000" y="346844"/>
            <a:ext cx="6096000" cy="651115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body" idx="1"/>
          </p:nvPr>
        </p:nvSpPr>
        <p:spPr>
          <a:xfrm>
            <a:off x="6312310" y="599768"/>
            <a:ext cx="5567270" cy="575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5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6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body" idx="1"/>
          </p:nvPr>
        </p:nvSpPr>
        <p:spPr>
          <a:xfrm>
            <a:off x="6312310" y="346844"/>
            <a:ext cx="5567270" cy="6004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312420" y="346844"/>
            <a:ext cx="5545394" cy="134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>
            <a:off x="6312310" y="599768"/>
            <a:ext cx="5545394" cy="575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body" idx="2"/>
          </p:nvPr>
        </p:nvSpPr>
        <p:spPr>
          <a:xfrm>
            <a:off x="312420" y="1838632"/>
            <a:ext cx="5545394" cy="4513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85" name="Google Shape;85;p27"/>
          <p:cNvSpPr/>
          <p:nvPr/>
        </p:nvSpPr>
        <p:spPr>
          <a:xfrm>
            <a:off x="6096000" y="0"/>
            <a:ext cx="6096000" cy="346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 flipH="1">
            <a:off x="0" y="-13010"/>
            <a:ext cx="159527" cy="68666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/>
          <p:nvPr/>
        </p:nvSpPr>
        <p:spPr>
          <a:xfrm>
            <a:off x="0" y="-8673"/>
            <a:ext cx="89452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5"/>
          <p:cNvSpPr/>
          <p:nvPr/>
        </p:nvSpPr>
        <p:spPr>
          <a:xfrm>
            <a:off x="0" y="3420327"/>
            <a:ext cx="89452" cy="1570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5"/>
          <p:cNvSpPr/>
          <p:nvPr/>
        </p:nvSpPr>
        <p:spPr>
          <a:xfrm>
            <a:off x="0" y="4990710"/>
            <a:ext cx="89452" cy="11775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5"/>
          <p:cNvSpPr/>
          <p:nvPr/>
        </p:nvSpPr>
        <p:spPr>
          <a:xfrm>
            <a:off x="0" y="6168291"/>
            <a:ext cx="89452" cy="6897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drive/1R4gCmlSMXKtyQaHlTpjwg0-c4sBLjMW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420575" y="2215161"/>
            <a:ext cx="9376568" cy="2775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 sz="5400" dirty="0"/>
              <a:t>MACHINE LEARNING</a:t>
            </a:r>
            <a:br>
              <a:rPr lang="en-US" sz="5400" dirty="0"/>
            </a:br>
            <a:r>
              <a:rPr lang="en-US" sz="5400" dirty="0"/>
              <a:t>BASIC CLUSTERING</a:t>
            </a:r>
            <a:endParaRPr sz="5400"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420575" y="5008098"/>
            <a:ext cx="7840980" cy="128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>
              <a:spcBef>
                <a:spcPts val="0"/>
              </a:spcBef>
            </a:pPr>
            <a:r>
              <a:rPr lang="en-US" dirty="0"/>
              <a:t>Sindhu </a:t>
            </a:r>
            <a:r>
              <a:rPr lang="en-US" dirty="0" err="1"/>
              <a:t>Wardhana</a:t>
            </a:r>
            <a:endParaRPr lang="en-US" dirty="0"/>
          </a:p>
          <a:p>
            <a:pPr marL="0" lvl="0" indent="0"/>
            <a:r>
              <a:rPr lang="en-US" dirty="0"/>
              <a:t>Ade Satya </a:t>
            </a:r>
            <a:r>
              <a:rPr lang="en-US" dirty="0" err="1"/>
              <a:t>Wahana</a:t>
            </a:r>
            <a:endParaRPr lang="en-US" dirty="0"/>
          </a:p>
          <a:p>
            <a:pPr marL="0" lvl="0" indent="0"/>
            <a:r>
              <a:rPr lang="en-US" dirty="0" err="1"/>
              <a:t>Aris</a:t>
            </a:r>
            <a:r>
              <a:rPr lang="en-US" dirty="0"/>
              <a:t> Budi </a:t>
            </a:r>
            <a:r>
              <a:rPr lang="en-US" dirty="0" err="1"/>
              <a:t>Santoso</a:t>
            </a:r>
            <a:endParaRPr lang="en-US" dirty="0"/>
          </a:p>
          <a:p>
            <a:pPr marL="0" lvl="0" indent="0"/>
            <a:r>
              <a:rPr lang="en-US" dirty="0"/>
              <a:t>Leonard </a:t>
            </a:r>
            <a:r>
              <a:rPr lang="en-US" dirty="0" err="1"/>
              <a:t>Yulianus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9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A8FC17-CD73-85C5-2CFF-1F7B7BEEF9B6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K-Means Limitation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E0DA16-DD70-0DA8-3773-DB1D59AB2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2" y="2180491"/>
            <a:ext cx="6544119" cy="3368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EB1D78-990F-CAD4-9D89-E0CB154D0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696" y="1282298"/>
            <a:ext cx="4473328" cy="4640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6E7E26-C5BC-590B-109B-2BCB1845DE43}"/>
              </a:ext>
            </a:extLst>
          </p:cNvPr>
          <p:cNvSpPr txBox="1"/>
          <p:nvPr/>
        </p:nvSpPr>
        <p:spPr>
          <a:xfrm>
            <a:off x="1412240" y="1534160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Try </a:t>
            </a:r>
            <a:r>
              <a:rPr lang="en-US" sz="1800" dirty="0" err="1"/>
              <a:t>kmeans</a:t>
            </a:r>
            <a:r>
              <a:rPr lang="en-US" sz="1800" dirty="0"/>
              <a:t> with labeled data (original points)</a:t>
            </a:r>
          </a:p>
          <a:p>
            <a:pPr algn="ctr"/>
            <a:r>
              <a:rPr lang="en-US" sz="1800" dirty="0"/>
              <a:t>The result is different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A1219F-4645-178F-F8C0-A3BD2EC55C47}"/>
              </a:ext>
            </a:extLst>
          </p:cNvPr>
          <p:cNvSpPr txBox="1"/>
          <p:nvPr/>
        </p:nvSpPr>
        <p:spPr>
          <a:xfrm>
            <a:off x="2499360" y="5548653"/>
            <a:ext cx="2356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Size difference</a:t>
            </a:r>
          </a:p>
        </p:txBody>
      </p:sp>
    </p:spTree>
    <p:extLst>
      <p:ext uri="{BB962C8B-B14F-4D97-AF65-F5344CB8AC3E}">
        <p14:creationId xmlns:p14="http://schemas.microsoft.com/office/powerpoint/2010/main" val="704386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A8FC17-CD73-85C5-2CFF-1F7B7BEEF9B6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K-Means Limitation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E7E26-C5BC-590B-109B-2BCB1845DE43}"/>
              </a:ext>
            </a:extLst>
          </p:cNvPr>
          <p:cNvSpPr txBox="1"/>
          <p:nvPr/>
        </p:nvSpPr>
        <p:spPr>
          <a:xfrm>
            <a:off x="1269038" y="1631800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Try </a:t>
            </a:r>
            <a:r>
              <a:rPr lang="en-US" sz="1800" dirty="0" err="1"/>
              <a:t>kmeans</a:t>
            </a:r>
            <a:r>
              <a:rPr lang="en-US" sz="1800" dirty="0"/>
              <a:t> with labeled data (original points)</a:t>
            </a:r>
          </a:p>
          <a:p>
            <a:pPr algn="ctr"/>
            <a:r>
              <a:rPr lang="en-US" sz="1800" dirty="0"/>
              <a:t>The result is different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FD6D8C-46FD-AF16-4D4F-DBCA3F7F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5" y="2278131"/>
            <a:ext cx="6287801" cy="3320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FA3FF-0ECA-A379-11A1-86F550CFAE77}"/>
              </a:ext>
            </a:extLst>
          </p:cNvPr>
          <p:cNvSpPr txBox="1"/>
          <p:nvPr/>
        </p:nvSpPr>
        <p:spPr>
          <a:xfrm>
            <a:off x="2448560" y="5598160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Density difference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1DF647-C1DF-7DE2-0502-0EEF67795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704" y="1737039"/>
            <a:ext cx="4698834" cy="415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56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A8FC17-CD73-85C5-2CFF-1F7B7BEEF9B6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K-Means Limitation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6E7E26-C5BC-590B-109B-2BCB1845DE43}"/>
              </a:ext>
            </a:extLst>
          </p:cNvPr>
          <p:cNvSpPr txBox="1"/>
          <p:nvPr/>
        </p:nvSpPr>
        <p:spPr>
          <a:xfrm>
            <a:off x="1269038" y="1631800"/>
            <a:ext cx="482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Try </a:t>
            </a:r>
            <a:r>
              <a:rPr lang="en-US" sz="1800" dirty="0" err="1"/>
              <a:t>kmeans</a:t>
            </a:r>
            <a:r>
              <a:rPr lang="en-US" sz="1800" dirty="0"/>
              <a:t> with labeled data (original points)</a:t>
            </a:r>
          </a:p>
          <a:p>
            <a:pPr algn="ctr"/>
            <a:r>
              <a:rPr lang="en-US" sz="1800" dirty="0"/>
              <a:t>The result is different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FA3FF-0ECA-A379-11A1-86F550CFAE77}"/>
              </a:ext>
            </a:extLst>
          </p:cNvPr>
          <p:cNvSpPr txBox="1"/>
          <p:nvPr/>
        </p:nvSpPr>
        <p:spPr>
          <a:xfrm>
            <a:off x="2001610" y="5511144"/>
            <a:ext cx="3361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Non-globular Shapes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9B8E3-A092-AABE-AD4F-9FFBE391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61" y="2368321"/>
            <a:ext cx="5903186" cy="3142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F2174E-76BC-A9A7-862E-CC305C58B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273" y="1476340"/>
            <a:ext cx="4826962" cy="454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7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10DE6-CBEC-8049-981B-45C74EBD8D04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Pre and Post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0764C-14A5-9393-D54A-FE3E4DF56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99" y="1851530"/>
            <a:ext cx="7944021" cy="40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0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810DE6-CBEC-8049-981B-45C74EBD8D04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895F04-832D-8432-E8A9-244CF6161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198" y="2650313"/>
            <a:ext cx="5860288" cy="4077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9D72A0-4EFB-C960-E10F-35314F71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298" y="619704"/>
            <a:ext cx="6508044" cy="10287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F0FDE-180C-B443-E78C-DB011FA95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13" y="1770349"/>
            <a:ext cx="8427133" cy="6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67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8ACEA3-6C9C-35D2-64C7-763745655B14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Hierarchical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505EC-F0D8-8C85-43F6-9D06D52B9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75" y="775866"/>
            <a:ext cx="8176969" cy="24005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B47551-133B-E8FC-5ABF-1768B6CF67C1}"/>
              </a:ext>
            </a:extLst>
          </p:cNvPr>
          <p:cNvSpPr txBox="1"/>
          <p:nvPr/>
        </p:nvSpPr>
        <p:spPr>
          <a:xfrm>
            <a:off x="493675" y="3302056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How to decide closest pair??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E335F5-E575-3141-3AEB-2B11A0A1F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42" y="3622509"/>
            <a:ext cx="8245555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42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0AFFD08-C479-D1DC-4B5B-2CE49D6E3629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Similarity Approach Comparison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219FE-E5E7-ABCD-F6AE-DE7DAAF3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966" y="1531445"/>
            <a:ext cx="4298032" cy="4940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BCB69B-E1F6-C3EB-9961-A129725FF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73" y="1704165"/>
            <a:ext cx="4093072" cy="47677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81DDFB-B922-CEBE-4FB7-C257EBB89C39}"/>
              </a:ext>
            </a:extLst>
          </p:cNvPr>
          <p:cNvSpPr txBox="1"/>
          <p:nvPr/>
        </p:nvSpPr>
        <p:spPr>
          <a:xfrm>
            <a:off x="6952127" y="1008225"/>
            <a:ext cx="2771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handle non-elliptical shapes</a:t>
            </a:r>
          </a:p>
          <a:p>
            <a:r>
              <a:rPr lang="en-US" dirty="0"/>
              <a:t>Sensitive to noise and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AD9C0-710D-5617-9E93-7F0616EB6A40}"/>
              </a:ext>
            </a:extLst>
          </p:cNvPr>
          <p:cNvSpPr txBox="1"/>
          <p:nvPr/>
        </p:nvSpPr>
        <p:spPr>
          <a:xfrm>
            <a:off x="1721662" y="687931"/>
            <a:ext cx="31598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susceptible to noise and outliers</a:t>
            </a:r>
          </a:p>
          <a:p>
            <a:r>
              <a:rPr lang="en-US" dirty="0"/>
              <a:t>Bias towards globular clusters</a:t>
            </a:r>
          </a:p>
          <a:p>
            <a:r>
              <a:rPr lang="en-US" dirty="0"/>
              <a:t>Tends to break large cluster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CE864E-8D31-3392-E53E-1814CDD3BC9A}"/>
              </a:ext>
            </a:extLst>
          </p:cNvPr>
          <p:cNvSpPr txBox="1"/>
          <p:nvPr/>
        </p:nvSpPr>
        <p:spPr>
          <a:xfrm>
            <a:off x="6882738" y="6289168"/>
            <a:ext cx="88311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Less susceptible to noise and outliers</a:t>
            </a:r>
          </a:p>
          <a:p>
            <a:r>
              <a:rPr lang="en-US" dirty="0"/>
              <a:t>Bias towards globular clusters</a:t>
            </a:r>
          </a:p>
        </p:txBody>
      </p:sp>
    </p:spTree>
    <p:extLst>
      <p:ext uri="{BB962C8B-B14F-4D97-AF65-F5344CB8AC3E}">
        <p14:creationId xmlns:p14="http://schemas.microsoft.com/office/powerpoint/2010/main" val="106426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10E3319-58DB-BD1E-FA57-F29F55E80FF9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Density Based Clustering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4BEBE6-2588-EB49-5E57-F4B763457D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62"/>
          <a:stretch/>
        </p:blipFill>
        <p:spPr>
          <a:xfrm>
            <a:off x="5240831" y="3429000"/>
            <a:ext cx="6866215" cy="33268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A780E3-DF31-B051-ADFA-9DF4A88A9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0" y="360941"/>
            <a:ext cx="6297835" cy="33268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1A3710-18C5-D856-5CB3-2137D5A872CF}"/>
              </a:ext>
            </a:extLst>
          </p:cNvPr>
          <p:cNvSpPr txBox="1"/>
          <p:nvPr/>
        </p:nvSpPr>
        <p:spPr>
          <a:xfrm>
            <a:off x="7593353" y="3090446"/>
            <a:ext cx="2161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Eps = 10, </a:t>
            </a:r>
            <a:r>
              <a:rPr lang="en-US" sz="1600" b="1" dirty="0" err="1"/>
              <a:t>MinPts</a:t>
            </a:r>
            <a:r>
              <a:rPr lang="en-US" sz="1600" b="1" dirty="0"/>
              <a:t> = 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2D42C4-AE95-F6E7-D877-BB479383F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8" y="5269280"/>
            <a:ext cx="4183743" cy="7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8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17BB207-108E-08DD-3603-798A4A901584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Density Based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5229BE-0BDE-8D0B-E79A-6770403B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63" y="1378146"/>
            <a:ext cx="4203958" cy="510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A95E16-42BD-A8D9-888B-186BD3DC0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408" y="619704"/>
            <a:ext cx="4053829" cy="6169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7D43D-EAB6-DC54-B07A-BEF3F1070BA6}"/>
              </a:ext>
            </a:extLst>
          </p:cNvPr>
          <p:cNvSpPr txBox="1"/>
          <p:nvPr/>
        </p:nvSpPr>
        <p:spPr>
          <a:xfrm>
            <a:off x="1627763" y="619704"/>
            <a:ext cx="2884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Doesn’t Work Well</a:t>
            </a:r>
          </a:p>
        </p:txBody>
      </p:sp>
    </p:spTree>
    <p:extLst>
      <p:ext uri="{BB962C8B-B14F-4D97-AF65-F5344CB8AC3E}">
        <p14:creationId xmlns:p14="http://schemas.microsoft.com/office/powerpoint/2010/main" val="2113649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E6429-33B0-6656-FDC8-D0A5D17E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9B5253-486A-CBCE-F10E-34F11795A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 Clustering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D32300-A5F0-9946-E353-9B7F9416617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9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Clustering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sekumpulan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membagi</a:t>
            </a:r>
            <a:r>
              <a:rPr lang="en-US" dirty="0"/>
              <a:t> data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grup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cluster;</a:t>
            </a:r>
          </a:p>
          <a:p>
            <a:r>
              <a:rPr lang="en-US" b="1" i="1" dirty="0"/>
              <a:t>Cluster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data</a:t>
            </a:r>
          </a:p>
          <a:p>
            <a:pPr lvl="1"/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kemiripan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cluster;</a:t>
            </a:r>
          </a:p>
          <a:p>
            <a:pPr lvl="1"/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lain </a:t>
            </a:r>
            <a:r>
              <a:rPr lang="en-US" dirty="0" err="1"/>
              <a:t>di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cluster;</a:t>
            </a:r>
          </a:p>
          <a:p>
            <a:r>
              <a:rPr lang="en-US" dirty="0"/>
              <a:t>Clustering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kategori</a:t>
            </a:r>
            <a:r>
              <a:rPr lang="en-US" dirty="0"/>
              <a:t> </a:t>
            </a:r>
            <a:r>
              <a:rPr lang="en-US" b="1" dirty="0"/>
              <a:t>Unsupervised Learning</a:t>
            </a:r>
          </a:p>
          <a:p>
            <a:pPr lvl="1"/>
            <a:r>
              <a:rPr lang="en-US" dirty="0"/>
              <a:t>Data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label/ predefined class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0818-BB48-4F09-B7D3-EE629ED04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Study Case (GOJEK Meeting Points)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8FC64F67-50E3-4E56-A53B-D52848FC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406398"/>
            <a:ext cx="9372600" cy="54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2E5C4-E7E4-48FC-AFB4-430F6CA69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Project’s Target 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8C071A7-AFA9-4B87-AC42-EE992225A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2" y="2957665"/>
            <a:ext cx="5032144" cy="3346376"/>
          </a:xfrm>
          <a:prstGeom prst="rect">
            <a:avLst/>
          </a:prstGeom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6D90BCC-88A8-437B-965C-9AE4244A3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563" y="2957665"/>
            <a:ext cx="5032144" cy="334637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7C406FE-FEF2-4DFF-BB9D-B0181E9EA9F4}"/>
              </a:ext>
            </a:extLst>
          </p:cNvPr>
          <p:cNvSpPr/>
          <p:nvPr/>
        </p:nvSpPr>
        <p:spPr>
          <a:xfrm>
            <a:off x="5747657" y="4474029"/>
            <a:ext cx="696686" cy="468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758A732-4F52-4191-B05F-08D567181D01}"/>
              </a:ext>
            </a:extLst>
          </p:cNvPr>
          <p:cNvSpPr/>
          <p:nvPr/>
        </p:nvSpPr>
        <p:spPr>
          <a:xfrm>
            <a:off x="10569303" y="335280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834663-10F5-4C2F-866B-6CBF757AF53F}"/>
              </a:ext>
            </a:extLst>
          </p:cNvPr>
          <p:cNvSpPr/>
          <p:nvPr/>
        </p:nvSpPr>
        <p:spPr>
          <a:xfrm>
            <a:off x="9096635" y="423164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53FF76-0A98-49C9-92B1-92B093B1F24D}"/>
              </a:ext>
            </a:extLst>
          </p:cNvPr>
          <p:cNvSpPr/>
          <p:nvPr/>
        </p:nvSpPr>
        <p:spPr>
          <a:xfrm>
            <a:off x="7648835" y="419043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A628B1-ED70-46B3-BE21-F14A4BC64D4E}"/>
              </a:ext>
            </a:extLst>
          </p:cNvPr>
          <p:cNvSpPr/>
          <p:nvPr/>
        </p:nvSpPr>
        <p:spPr>
          <a:xfrm>
            <a:off x="7725035" y="567436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97BC2C-3648-4D53-BDF2-0BB92264C1D0}"/>
              </a:ext>
            </a:extLst>
          </p:cNvPr>
          <p:cNvSpPr/>
          <p:nvPr/>
        </p:nvSpPr>
        <p:spPr>
          <a:xfrm>
            <a:off x="9340475" y="5633720"/>
            <a:ext cx="152400" cy="15240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60ABAE-22B1-44B9-B064-06AA42E37651}"/>
              </a:ext>
            </a:extLst>
          </p:cNvPr>
          <p:cNvSpPr txBox="1"/>
          <p:nvPr/>
        </p:nvSpPr>
        <p:spPr>
          <a:xfrm>
            <a:off x="2121752" y="1960049"/>
            <a:ext cx="79454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Determine meeting point (gates) of any Place of Interest (POI) </a:t>
            </a:r>
          </a:p>
          <a:p>
            <a:pPr algn="ctr"/>
            <a:r>
              <a:rPr lang="en-AU" sz="2400" dirty="0"/>
              <a:t>based on historical driver pick up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A6439F-1E10-4B11-A62B-35BB0F39EF35}"/>
              </a:ext>
            </a:extLst>
          </p:cNvPr>
          <p:cNvSpPr txBox="1"/>
          <p:nvPr/>
        </p:nvSpPr>
        <p:spPr>
          <a:xfrm>
            <a:off x="5532589" y="4123947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Clustering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CDFDB-BB7F-4266-8377-475FA4336FC2}"/>
              </a:ext>
            </a:extLst>
          </p:cNvPr>
          <p:cNvSpPr txBox="1"/>
          <p:nvPr/>
        </p:nvSpPr>
        <p:spPr>
          <a:xfrm>
            <a:off x="4677642" y="6387312"/>
            <a:ext cx="28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POI Example: Blok M Square</a:t>
            </a:r>
          </a:p>
        </p:txBody>
      </p:sp>
    </p:spTree>
    <p:extLst>
      <p:ext uri="{BB962C8B-B14F-4D97-AF65-F5344CB8AC3E}">
        <p14:creationId xmlns:p14="http://schemas.microsoft.com/office/powerpoint/2010/main" val="2104856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1DE52-3CF6-4C96-8B2E-12C1F06C8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/>
              <a:t>Using DBSCAN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CABE95F-2D36-42DF-9F8B-1AB9BE639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03" y="2957665"/>
            <a:ext cx="4713205" cy="33463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4B9220-B625-47C5-AB12-1999054B68F8}"/>
              </a:ext>
            </a:extLst>
          </p:cNvPr>
          <p:cNvSpPr txBox="1"/>
          <p:nvPr/>
        </p:nvSpPr>
        <p:spPr>
          <a:xfrm>
            <a:off x="2342972" y="2126668"/>
            <a:ext cx="7960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/>
              <a:t>After some hyperparameter tuning (eps and </a:t>
            </a:r>
            <a:r>
              <a:rPr lang="en-AU" sz="2400" dirty="0" err="1"/>
              <a:t>min_samples</a:t>
            </a:r>
            <a:r>
              <a:rPr lang="en-AU" sz="2400" dirty="0"/>
              <a:t>)</a:t>
            </a:r>
          </a:p>
          <a:p>
            <a:pPr algn="ctr"/>
            <a:r>
              <a:rPr lang="en-AU" sz="2400" dirty="0"/>
              <a:t>The result is 5 clusters for determining gates on Blok M Square</a:t>
            </a:r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42E98A7A-F240-4320-8B28-6AAD1EBA8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2" y="2957665"/>
            <a:ext cx="5032144" cy="33463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A79F394-B241-431B-B0E9-4B67A5CEBD1D}"/>
              </a:ext>
            </a:extLst>
          </p:cNvPr>
          <p:cNvSpPr/>
          <p:nvPr/>
        </p:nvSpPr>
        <p:spPr>
          <a:xfrm>
            <a:off x="5950362" y="4551031"/>
            <a:ext cx="696686" cy="4680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DC72E1-F46A-40B3-9146-3AF9CE6A8236}"/>
              </a:ext>
            </a:extLst>
          </p:cNvPr>
          <p:cNvSpPr txBox="1"/>
          <p:nvPr/>
        </p:nvSpPr>
        <p:spPr>
          <a:xfrm>
            <a:off x="5800267" y="4261521"/>
            <a:ext cx="9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Looks ok</a:t>
            </a:r>
          </a:p>
        </p:txBody>
      </p:sp>
    </p:spTree>
    <p:extLst>
      <p:ext uri="{BB962C8B-B14F-4D97-AF65-F5344CB8AC3E}">
        <p14:creationId xmlns:p14="http://schemas.microsoft.com/office/powerpoint/2010/main" val="2890254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1EDB7-BA10-4D52-8888-B427101F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it is not okay on different POI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0D94BF8-F82D-47D0-B2F1-E206E5013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063067"/>
            <a:ext cx="6780700" cy="47295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94768B-0B44-43A1-8B4F-591B1E18F62F}"/>
              </a:ext>
            </a:extLst>
          </p:cNvPr>
          <p:cNvSpPr txBox="1"/>
          <p:nvPr/>
        </p:nvSpPr>
        <p:spPr>
          <a:xfrm>
            <a:off x="6875485" y="601402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POI : </a:t>
            </a:r>
            <a:r>
              <a:rPr lang="en-AU" sz="2400" dirty="0" err="1"/>
              <a:t>Ciputra</a:t>
            </a:r>
            <a:r>
              <a:rPr lang="en-AU" sz="2400" dirty="0"/>
              <a:t> World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98FED-170D-498D-9AA3-7AAD4BBE85B0}"/>
              </a:ext>
            </a:extLst>
          </p:cNvPr>
          <p:cNvSpPr txBox="1"/>
          <p:nvPr/>
        </p:nvSpPr>
        <p:spPr>
          <a:xfrm>
            <a:off x="4653563" y="5792604"/>
            <a:ext cx="702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Datapoints are spread so model cant determine cluster</a:t>
            </a:r>
          </a:p>
        </p:txBody>
      </p:sp>
    </p:spTree>
    <p:extLst>
      <p:ext uri="{BB962C8B-B14F-4D97-AF65-F5344CB8AC3E}">
        <p14:creationId xmlns:p14="http://schemas.microsoft.com/office/powerpoint/2010/main" val="1533000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1EAD-D6A0-4272-852F-6028EBFB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dirty="0"/>
              <a:t>Using </a:t>
            </a:r>
            <a:r>
              <a:rPr lang="en-US" sz="4800" dirty="0" err="1"/>
              <a:t>KMeans</a:t>
            </a:r>
            <a:endParaRPr lang="en-US" sz="48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AC2F4EA-1C84-46C9-B868-CC4642CCE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78" y="2515616"/>
            <a:ext cx="4791740" cy="3605784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0248FD3-C5A5-492B-A731-C882B5C27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10" y="2515616"/>
            <a:ext cx="5132788" cy="36057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2C0324-E3D5-4322-AD33-1F78F24E340F}"/>
              </a:ext>
            </a:extLst>
          </p:cNvPr>
          <p:cNvSpPr txBox="1"/>
          <p:nvPr/>
        </p:nvSpPr>
        <p:spPr>
          <a:xfrm>
            <a:off x="2019412" y="1984353"/>
            <a:ext cx="221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Ciputra</a:t>
            </a:r>
            <a:r>
              <a:rPr lang="en-AU" sz="2800" dirty="0"/>
              <a:t> World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57A1BD-864E-41F3-B0F2-ABE0224BD02C}"/>
              </a:ext>
            </a:extLst>
          </p:cNvPr>
          <p:cNvSpPr txBox="1"/>
          <p:nvPr/>
        </p:nvSpPr>
        <p:spPr>
          <a:xfrm>
            <a:off x="8045819" y="1992396"/>
            <a:ext cx="2299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Blok M Square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39F0D-B9E5-4C28-AC93-7DF161E7242B}"/>
              </a:ext>
            </a:extLst>
          </p:cNvPr>
          <p:cNvSpPr txBox="1"/>
          <p:nvPr/>
        </p:nvSpPr>
        <p:spPr>
          <a:xfrm>
            <a:off x="1735865" y="6115400"/>
            <a:ext cx="85466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Different POI may have different number of gates, but </a:t>
            </a:r>
            <a:r>
              <a:rPr lang="en-AU" sz="2000" dirty="0" err="1"/>
              <a:t>Kmean</a:t>
            </a:r>
            <a:r>
              <a:rPr lang="en-AU" sz="2000" dirty="0"/>
              <a:t> has a fix value of K</a:t>
            </a:r>
          </a:p>
          <a:p>
            <a:pPr algn="ctr"/>
            <a:r>
              <a:rPr lang="en-AU" sz="2000" dirty="0"/>
              <a:t>So, how to find best K value for each POI</a:t>
            </a:r>
          </a:p>
        </p:txBody>
      </p:sp>
    </p:spTree>
    <p:extLst>
      <p:ext uri="{BB962C8B-B14F-4D97-AF65-F5344CB8AC3E}">
        <p14:creationId xmlns:p14="http://schemas.microsoft.com/office/powerpoint/2010/main" val="3575947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1865B3-04E2-84A9-AA92-F4D03E78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50B94-9D13-582A-43A5-3DC26A92B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Evaluation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00F0220-A02E-6BDC-5F31-A2AE06BD634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70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Evaluation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400" dirty="0" err="1"/>
              <a:t>Mengukur</a:t>
            </a:r>
            <a:r>
              <a:rPr lang="en-US" sz="2400" dirty="0"/>
              <a:t> </a:t>
            </a:r>
            <a:r>
              <a:rPr lang="en-US" sz="2400" dirty="0" err="1"/>
              <a:t>kedekatan</a:t>
            </a:r>
            <a:r>
              <a:rPr lang="en-US" sz="2400" dirty="0"/>
              <a:t> </a:t>
            </a:r>
            <a:r>
              <a:rPr lang="en-US" sz="2400" dirty="0" err="1"/>
              <a:t>dalam</a:t>
            </a:r>
            <a:r>
              <a:rPr lang="en-US" sz="2400" dirty="0"/>
              <a:t> cluster,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pemisahan</a:t>
            </a:r>
            <a:r>
              <a:rPr lang="en-US" sz="2400" dirty="0"/>
              <a:t> </a:t>
            </a:r>
            <a:r>
              <a:rPr lang="en-US" sz="2400" dirty="0" err="1"/>
              <a:t>antar</a:t>
            </a:r>
            <a:r>
              <a:rPr lang="en-US" sz="2400" dirty="0"/>
              <a:t> cluster yang </a:t>
            </a:r>
            <a:r>
              <a:rPr lang="en-US" sz="2400" dirty="0" err="1"/>
              <a:t>berbeda</a:t>
            </a:r>
            <a:endParaRPr lang="en-US" sz="2400" dirty="0"/>
          </a:p>
          <a:p>
            <a:pPr>
              <a:buFont typeface="Wingdings" pitchFamily="2" charset="2"/>
              <a:buChar char="Ø"/>
            </a:pPr>
            <a:r>
              <a:rPr lang="en-US" sz="2400" dirty="0"/>
              <a:t>Cluster yang </a:t>
            </a:r>
            <a:r>
              <a:rPr lang="en-US" sz="2400" dirty="0" err="1"/>
              <a:t>baik</a:t>
            </a:r>
            <a:r>
              <a:rPr lang="en-US" sz="2400" dirty="0"/>
              <a:t> : </a:t>
            </a:r>
            <a:r>
              <a:rPr lang="en-US" sz="2400" i="1" dirty="0"/>
              <a:t>Compact, Separated</a:t>
            </a:r>
          </a:p>
          <a:p>
            <a:pPr>
              <a:buFont typeface="Wingdings" pitchFamily="2" charset="2"/>
              <a:buChar char="Ø"/>
            </a:pPr>
            <a:r>
              <a:rPr lang="en-US" sz="2400" dirty="0" err="1"/>
              <a:t>Ukuran</a:t>
            </a:r>
            <a:r>
              <a:rPr lang="en-US" sz="2400" dirty="0"/>
              <a:t> </a:t>
            </a:r>
            <a:r>
              <a:rPr lang="en-US" sz="2400" dirty="0" err="1"/>
              <a:t>evaluasi</a:t>
            </a:r>
            <a:r>
              <a:rPr lang="en-US" sz="2400" dirty="0"/>
              <a:t> clustering: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Sum of Squared Error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Silhouette Index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Davies </a:t>
            </a:r>
            <a:r>
              <a:rPr lang="en-US" dirty="0" err="1"/>
              <a:t>Bouldien</a:t>
            </a:r>
            <a:r>
              <a:rPr lang="en-US" dirty="0"/>
              <a:t> Index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4B35-92E6-4B39-B502-6907C6F3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Analytical Computation of 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6E30C-8372-4111-8088-B15B1AB1AE74}"/>
              </a:ext>
            </a:extLst>
          </p:cNvPr>
          <p:cNvSpPr txBox="1"/>
          <p:nvPr/>
        </p:nvSpPr>
        <p:spPr>
          <a:xfrm>
            <a:off x="5622356" y="749865"/>
            <a:ext cx="6030021" cy="4052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Find diminishing point (elbow) on WSS curve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607190D-12B6-4316-9435-F87BA7EFF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916" y="1051751"/>
            <a:ext cx="7085039" cy="50126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5F79E-E5B4-443B-834D-486BEC10BEBA}"/>
              </a:ext>
            </a:extLst>
          </p:cNvPr>
          <p:cNvSpPr txBox="1"/>
          <p:nvPr/>
        </p:nvSpPr>
        <p:spPr>
          <a:xfrm>
            <a:off x="717423" y="3558083"/>
            <a:ext cx="406549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400" dirty="0"/>
              <a:t>WSS (Within-cluster Sum of Squared) Approach</a:t>
            </a:r>
          </a:p>
          <a:p>
            <a:pPr>
              <a:spcAft>
                <a:spcPts val="600"/>
              </a:spcAft>
            </a:pPr>
            <a:endParaRPr lang="en-AU" sz="2400" dirty="0"/>
          </a:p>
          <a:p>
            <a:pPr>
              <a:spcAft>
                <a:spcPts val="600"/>
              </a:spcAft>
            </a:pPr>
            <a:r>
              <a:rPr lang="en-AU" sz="2400" dirty="0"/>
              <a:t>Sum of squared error of each datapoint on a same 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6DE7D-8E58-4839-9E97-85FA4260B852}"/>
              </a:ext>
            </a:extLst>
          </p:cNvPr>
          <p:cNvSpPr txBox="1"/>
          <p:nvPr/>
        </p:nvSpPr>
        <p:spPr>
          <a:xfrm>
            <a:off x="6350810" y="6135467"/>
            <a:ext cx="4573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Optimal K value is between 4 and 6</a:t>
            </a:r>
          </a:p>
        </p:txBody>
      </p:sp>
    </p:spTree>
    <p:extLst>
      <p:ext uri="{BB962C8B-B14F-4D97-AF65-F5344CB8AC3E}">
        <p14:creationId xmlns:p14="http://schemas.microsoft.com/office/powerpoint/2010/main" val="136385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4B35-92E6-4B39-B502-6907C6F35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Analytical Computation of 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6E30C-8372-4111-8088-B15B1AB1AE74}"/>
              </a:ext>
            </a:extLst>
          </p:cNvPr>
          <p:cNvSpPr txBox="1"/>
          <p:nvPr/>
        </p:nvSpPr>
        <p:spPr>
          <a:xfrm>
            <a:off x="5349535" y="503567"/>
            <a:ext cx="7081451" cy="4354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Find the maximum point of average silhouette score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692DC1F-E658-4D46-A4CE-22E4798C5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89" y="966599"/>
            <a:ext cx="7404241" cy="518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5F79E-E5B4-443B-834D-486BEC10BEBA}"/>
              </a:ext>
            </a:extLst>
          </p:cNvPr>
          <p:cNvSpPr txBox="1"/>
          <p:nvPr/>
        </p:nvSpPr>
        <p:spPr>
          <a:xfrm>
            <a:off x="834812" y="2284453"/>
            <a:ext cx="371487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400" dirty="0"/>
              <a:t>Silhouette Score Approach</a:t>
            </a:r>
          </a:p>
          <a:p>
            <a:pPr>
              <a:spcAft>
                <a:spcPts val="600"/>
              </a:spcAft>
            </a:pPr>
            <a:endParaRPr lang="en-AU" sz="2400" dirty="0"/>
          </a:p>
          <a:p>
            <a:pPr>
              <a:spcAft>
                <a:spcPts val="600"/>
              </a:spcAft>
            </a:pPr>
            <a:r>
              <a:rPr lang="en-US" sz="2400" b="0" i="1" dirty="0">
                <a:solidFill>
                  <a:srgbClr val="292929"/>
                </a:solidFill>
                <a:effectLst/>
                <a:latin typeface="charter"/>
              </a:rPr>
              <a:t>The silhouette value measures how similar a point is to its own cluster (cohesion) compared to other clusters (separation).</a:t>
            </a:r>
            <a:endParaRPr lang="en-AU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F6DE7D-8E58-4839-9E97-85FA4260B852}"/>
              </a:ext>
            </a:extLst>
          </p:cNvPr>
          <p:cNvSpPr txBox="1"/>
          <p:nvPr/>
        </p:nvSpPr>
        <p:spPr>
          <a:xfrm>
            <a:off x="6985810" y="6123600"/>
            <a:ext cx="3198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AU" sz="2400" dirty="0"/>
              <a:t>Optimal K value is 5 or 6</a:t>
            </a:r>
          </a:p>
        </p:txBody>
      </p:sp>
    </p:spTree>
    <p:extLst>
      <p:ext uri="{BB962C8B-B14F-4D97-AF65-F5344CB8AC3E}">
        <p14:creationId xmlns:p14="http://schemas.microsoft.com/office/powerpoint/2010/main" val="3804202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246C-C62C-451E-B0E4-5CAFDC0C6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296862"/>
            <a:ext cx="876300" cy="6264275"/>
          </a:xfrm>
        </p:spPr>
        <p:txBody>
          <a:bodyPr vert="vert270">
            <a:normAutofit fontScale="90000"/>
          </a:bodyPr>
          <a:lstStyle/>
          <a:p>
            <a:r>
              <a:rPr lang="en-AU" dirty="0"/>
              <a:t>Compare K = 5 and K = 6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40C23ACA-355F-470F-8790-0761CD5A2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50" y="164220"/>
            <a:ext cx="6994650" cy="6529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79C2A9-359E-4A51-947C-5841F9B23DC4}"/>
              </a:ext>
            </a:extLst>
          </p:cNvPr>
          <p:cNvSpPr txBox="1"/>
          <p:nvPr/>
        </p:nvSpPr>
        <p:spPr>
          <a:xfrm>
            <a:off x="8521700" y="1443839"/>
            <a:ext cx="3670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K=5 gives a little bit more silhouette point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K=6 makes 1 additional but not too significant cluster (red #5)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/>
              <a:t>So, better to choose     K = 5</a:t>
            </a:r>
          </a:p>
        </p:txBody>
      </p:sp>
    </p:spTree>
    <p:extLst>
      <p:ext uri="{BB962C8B-B14F-4D97-AF65-F5344CB8AC3E}">
        <p14:creationId xmlns:p14="http://schemas.microsoft.com/office/powerpoint/2010/main" val="194810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UNSUPERVISED LEARNING</a:t>
            </a:r>
          </a:p>
        </p:txBody>
      </p:sp>
      <p:pic>
        <p:nvPicPr>
          <p:cNvPr id="5" name="Google Shape;133;p4" descr="https://lh6.googleusercontent.com/pwrccgcbrUWPZs8YghT4TPeKEBpsPUOs5VhCUFdzZigjHH2pM9Kzok8liK_9lgAR9S50PHlrVa6fEqI9ij96I8c1LQOz7Sl-8n6KVhGAgGisouAiB2CbEUq6EHhZpKrFrwk48tc"/>
          <p:cNvPicPr preferRelativeResize="0"/>
          <p:nvPr/>
        </p:nvPicPr>
        <p:blipFill rotWithShape="1">
          <a:blip r:embed="rId2">
            <a:alphaModFix/>
          </a:blip>
          <a:srcRect t="50326"/>
          <a:stretch/>
        </p:blipFill>
        <p:spPr>
          <a:xfrm>
            <a:off x="476250" y="1557680"/>
            <a:ext cx="11239500" cy="47516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8633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5529-580F-403D-B1DF-EBFB1853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Next Step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A65EA4-F82F-480E-A9E9-7B23DD28B8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515600" cy="4802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85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"/>
          <p:cNvSpPr txBox="1">
            <a:spLocks noGrp="1"/>
          </p:cNvSpPr>
          <p:nvPr>
            <p:ph type="title"/>
          </p:nvPr>
        </p:nvSpPr>
        <p:spPr>
          <a:xfrm>
            <a:off x="312420" y="334820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</a:pPr>
            <a:r>
              <a:rPr lang="en-US" sz="3600" dirty="0"/>
              <a:t>CONTOH PENERAPAN PADA PYTHON</a:t>
            </a:r>
            <a:endParaRPr sz="3600" dirty="0"/>
          </a:p>
        </p:txBody>
      </p:sp>
      <p:sp>
        <p:nvSpPr>
          <p:cNvPr id="230" name="Google Shape;230;p13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Ministry of Finance Data Analytics Community</a:t>
            </a:r>
            <a:endParaRPr/>
          </a:p>
        </p:txBody>
      </p:sp>
      <p:pic>
        <p:nvPicPr>
          <p:cNvPr id="231" name="Google Shape;2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5700" y="1950124"/>
            <a:ext cx="2620599" cy="29577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655214" y="5247248"/>
            <a:ext cx="106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linkClick r:id="rId4"/>
              </a:rPr>
              <a:t>klik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di</a:t>
            </a:r>
            <a:r>
              <a:rPr lang="en-US" dirty="0">
                <a:hlinkClick r:id="rId4"/>
              </a:rPr>
              <a:t> </a:t>
            </a:r>
            <a:r>
              <a:rPr lang="en-US" dirty="0" err="1">
                <a:hlinkClick r:id="rId4"/>
              </a:rPr>
              <a:t>sini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663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312420" y="481781"/>
            <a:ext cx="11567160" cy="120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</a:pP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body" idx="1"/>
          </p:nvPr>
        </p:nvSpPr>
        <p:spPr>
          <a:xfrm>
            <a:off x="312420" y="1825625"/>
            <a:ext cx="11567160" cy="4550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ftr" idx="11"/>
          </p:nvPr>
        </p:nvSpPr>
        <p:spPr>
          <a:xfrm>
            <a:off x="312420" y="6563813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Ministry of Finance Data Analytics Community</a:t>
            </a:r>
            <a:endParaRPr/>
          </a:p>
        </p:txBody>
      </p:sp>
      <p:pic>
        <p:nvPicPr>
          <p:cNvPr id="239" name="Google Shape;239;p14"/>
          <p:cNvPicPr preferRelativeResize="0"/>
          <p:nvPr/>
        </p:nvPicPr>
        <p:blipFill rotWithShape="1">
          <a:blip r:embed="rId3">
            <a:alphaModFix/>
          </a:blip>
          <a:srcRect t="7834" b="7833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4"/>
          <p:cNvSpPr txBox="1"/>
          <p:nvPr/>
        </p:nvSpPr>
        <p:spPr>
          <a:xfrm>
            <a:off x="4032750" y="2768399"/>
            <a:ext cx="4431742" cy="13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TERIMA KASIH</a:t>
            </a:r>
            <a:endParaRPr sz="5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909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3BBF9C-E3A3-4491-858C-751083B67BFB}"/>
              </a:ext>
            </a:extLst>
          </p:cNvPr>
          <p:cNvSpPr txBox="1">
            <a:spLocks/>
          </p:cNvSpPr>
          <p:nvPr/>
        </p:nvSpPr>
        <p:spPr>
          <a:xfrm>
            <a:off x="660647" y="182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dirty="0"/>
              <a:t>The Advantages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4CC047F5-4557-4252-B6BF-76BBD44973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0186250"/>
              </p:ext>
            </p:extLst>
          </p:nvPr>
        </p:nvGraphicFramePr>
        <p:xfrm>
          <a:off x="838200" y="144388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ftr" idx="11"/>
          </p:nvPr>
        </p:nvSpPr>
        <p:spPr>
          <a:xfrm>
            <a:off x="170377" y="6510547"/>
            <a:ext cx="4141593" cy="210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Ministry of Finance Data Analytics Community</a:t>
            </a: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4C6327C-8CD8-43B7-BB5B-C44FCBCA84E1}"/>
              </a:ext>
            </a:extLst>
          </p:cNvPr>
          <p:cNvSpPr txBox="1">
            <a:spLocks/>
          </p:cNvSpPr>
          <p:nvPr/>
        </p:nvSpPr>
        <p:spPr>
          <a:xfrm>
            <a:off x="696157" y="31185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/>
              <a:t>The Challenges</a:t>
            </a:r>
            <a:endParaRPr lang="en-AU" dirty="0"/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F4586F8D-BA67-4DE0-B887-365880DF4F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725682"/>
              </p:ext>
            </p:extLst>
          </p:nvPr>
        </p:nvGraphicFramePr>
        <p:xfrm>
          <a:off x="696157" y="177235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2094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D28850-062C-6C17-21BD-E5152A1DA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9EFCAE-791D-365D-BEE9-5EE6C42CD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Algorithm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8755A6-6D88-030C-294E-5B3F70DCA7E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415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" y="481781"/>
            <a:ext cx="11567160" cy="910921"/>
          </a:xfrm>
        </p:spPr>
        <p:txBody>
          <a:bodyPr/>
          <a:lstStyle/>
          <a:p>
            <a:r>
              <a:rPr lang="en-US" i="1" dirty="0"/>
              <a:t>Clustering Approaches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" y="1392702"/>
            <a:ext cx="11567160" cy="4983517"/>
          </a:xfrm>
        </p:spPr>
        <p:txBody>
          <a:bodyPr>
            <a:normAutofit lnSpcReduction="10000"/>
          </a:bodyPr>
          <a:lstStyle/>
          <a:p>
            <a:pPr marL="628650" indent="-514350">
              <a:buFont typeface="Wingdings" pitchFamily="2" charset="2"/>
              <a:buChar char="Ø"/>
            </a:pPr>
            <a:r>
              <a:rPr lang="en-US" dirty="0" err="1"/>
              <a:t>Partitional</a:t>
            </a:r>
            <a:r>
              <a:rPr lang="en-US" dirty="0"/>
              <a:t> Clustering</a:t>
            </a:r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dirty="0" err="1"/>
              <a:t>Perlu</a:t>
            </a:r>
            <a:r>
              <a:rPr lang="en-US" sz="1800" dirty="0"/>
              <a:t> </a:t>
            </a:r>
            <a:r>
              <a:rPr lang="en-US" sz="1800" dirty="0" err="1"/>
              <a:t>menentukan</a:t>
            </a:r>
            <a:r>
              <a:rPr lang="en-US" sz="1800" dirty="0"/>
              <a:t> </a:t>
            </a:r>
            <a:r>
              <a:rPr lang="en-US" sz="1800" dirty="0" err="1"/>
              <a:t>jumlah</a:t>
            </a:r>
            <a:r>
              <a:rPr lang="en-US" sz="1800" dirty="0"/>
              <a:t> </a:t>
            </a:r>
            <a:r>
              <a:rPr lang="en-US" sz="1800" dirty="0" err="1"/>
              <a:t>kluster</a:t>
            </a:r>
            <a:endParaRPr lang="en-US" sz="1800" dirty="0"/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dirty="0" err="1"/>
              <a:t>Iterasi</a:t>
            </a:r>
            <a:r>
              <a:rPr lang="en-US" sz="1800" dirty="0"/>
              <a:t> </a:t>
            </a:r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menempatkan</a:t>
            </a:r>
            <a:r>
              <a:rPr lang="en-US" sz="1800" dirty="0"/>
              <a:t> data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cluster</a:t>
            </a:r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dirty="0"/>
              <a:t>K-Means</a:t>
            </a:r>
          </a:p>
          <a:p>
            <a:pPr marL="628650" indent="-514350">
              <a:buFont typeface="Wingdings" pitchFamily="2" charset="2"/>
              <a:buChar char="Ø"/>
            </a:pPr>
            <a:r>
              <a:rPr lang="en-US" dirty="0"/>
              <a:t>Hierarchical Clustering</a:t>
            </a:r>
          </a:p>
          <a:p>
            <a:pPr marL="628650" indent="-514350">
              <a:buNone/>
            </a:pPr>
            <a:r>
              <a:rPr lang="en-US" sz="1800" dirty="0"/>
              <a:t>	</a:t>
            </a:r>
            <a:r>
              <a:rPr lang="en-US" sz="1800" dirty="0" err="1"/>
              <a:t>Pembentukan</a:t>
            </a:r>
            <a:r>
              <a:rPr lang="en-US" sz="1800" dirty="0"/>
              <a:t> cluster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secara</a:t>
            </a:r>
            <a:r>
              <a:rPr lang="en-US" sz="1800" dirty="0"/>
              <a:t> </a:t>
            </a:r>
            <a:r>
              <a:rPr lang="en-US" sz="1800" dirty="0" err="1"/>
              <a:t>hirarki</a:t>
            </a:r>
            <a:endParaRPr lang="en-US" sz="1800" dirty="0"/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b="1" dirty="0"/>
              <a:t>Agglomerative : </a:t>
            </a:r>
            <a:r>
              <a:rPr lang="en-US" sz="1800" dirty="0"/>
              <a:t>Bottom-up</a:t>
            </a:r>
          </a:p>
          <a:p>
            <a:pPr marL="1085850" lvl="1" indent="-514350">
              <a:buNone/>
            </a:pPr>
            <a:r>
              <a:rPr lang="en-US" sz="1800" dirty="0"/>
              <a:t>	</a:t>
            </a:r>
            <a:r>
              <a:rPr lang="en-US" sz="1800" dirty="0" err="1"/>
              <a:t>Menggabungkan</a:t>
            </a:r>
            <a:r>
              <a:rPr lang="en-US" sz="1800" dirty="0"/>
              <a:t> </a:t>
            </a:r>
            <a:r>
              <a:rPr lang="en-US" sz="1800" dirty="0" err="1"/>
              <a:t>dua</a:t>
            </a:r>
            <a:r>
              <a:rPr lang="en-US" sz="1800" dirty="0"/>
              <a:t> </a:t>
            </a:r>
            <a:r>
              <a:rPr lang="en-US" sz="1800" dirty="0" err="1"/>
              <a:t>titik</a:t>
            </a:r>
            <a:r>
              <a:rPr lang="en-US" sz="1800" dirty="0"/>
              <a:t> yang </a:t>
            </a:r>
            <a:r>
              <a:rPr lang="en-US" sz="1800" dirty="0" err="1"/>
              <a:t>memiliki</a:t>
            </a:r>
            <a:r>
              <a:rPr lang="en-US" sz="1800" dirty="0"/>
              <a:t> </a:t>
            </a:r>
            <a:r>
              <a:rPr lang="en-US" sz="1800" dirty="0" err="1"/>
              <a:t>kemiripan</a:t>
            </a:r>
            <a:r>
              <a:rPr lang="en-US" sz="1800" dirty="0"/>
              <a:t> </a:t>
            </a:r>
            <a:r>
              <a:rPr lang="en-US" sz="1800" dirty="0" err="1"/>
              <a:t>ke</a:t>
            </a:r>
            <a:r>
              <a:rPr lang="en-US" sz="1800" dirty="0"/>
              <a:t> </a:t>
            </a:r>
            <a:r>
              <a:rPr lang="en-US" sz="1800" dirty="0" err="1"/>
              <a:t>dalam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cluster</a:t>
            </a:r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b="1" dirty="0"/>
              <a:t>Divisive : </a:t>
            </a:r>
            <a:r>
              <a:rPr lang="en-US" sz="1800" dirty="0"/>
              <a:t>Top-down</a:t>
            </a:r>
          </a:p>
          <a:p>
            <a:pPr marL="1085850" lvl="1" indent="-514350">
              <a:buNone/>
            </a:pPr>
            <a:r>
              <a:rPr lang="en-US" sz="1800" dirty="0"/>
              <a:t>	</a:t>
            </a:r>
            <a:r>
              <a:rPr lang="en-US" sz="1800" dirty="0" err="1"/>
              <a:t>Mulai</a:t>
            </a:r>
            <a:r>
              <a:rPr lang="en-US" sz="1800" dirty="0"/>
              <a:t> </a:t>
            </a:r>
            <a:r>
              <a:rPr lang="en-US" sz="1800" dirty="0" err="1"/>
              <a:t>dari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dirty="0" err="1"/>
              <a:t>cluser</a:t>
            </a:r>
            <a:r>
              <a:rPr lang="en-US" sz="1800" dirty="0"/>
              <a:t> </a:t>
            </a:r>
            <a:r>
              <a:rPr lang="en-US" sz="1800" dirty="0" err="1"/>
              <a:t>besar</a:t>
            </a:r>
            <a:r>
              <a:rPr lang="en-US" sz="1800" dirty="0"/>
              <a:t> </a:t>
            </a:r>
            <a:r>
              <a:rPr lang="en-US" sz="1800" dirty="0" err="1"/>
              <a:t>kemudian</a:t>
            </a:r>
            <a:r>
              <a:rPr lang="en-US" sz="1800" dirty="0"/>
              <a:t> </a:t>
            </a:r>
            <a:r>
              <a:rPr lang="en-US" sz="1800" dirty="0" err="1"/>
              <a:t>dibagi</a:t>
            </a:r>
            <a:endParaRPr lang="en-US" sz="1800" dirty="0"/>
          </a:p>
          <a:p>
            <a:pPr marL="628650" indent="-514350">
              <a:buFont typeface="Wingdings" pitchFamily="2" charset="2"/>
              <a:buChar char="Ø"/>
            </a:pPr>
            <a:r>
              <a:rPr lang="en-US" dirty="0"/>
              <a:t>Density Based Clustering</a:t>
            </a:r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dirty="0" err="1"/>
              <a:t>Pembentukan</a:t>
            </a:r>
            <a:r>
              <a:rPr lang="en-US" sz="1800" dirty="0"/>
              <a:t> cluster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berdasar</a:t>
            </a:r>
            <a:r>
              <a:rPr lang="en-US" sz="1800" dirty="0"/>
              <a:t> </a:t>
            </a:r>
            <a:r>
              <a:rPr lang="en-US" sz="1800" dirty="0" err="1"/>
              <a:t>kepadatan</a:t>
            </a:r>
            <a:r>
              <a:rPr lang="en-US" sz="1800" dirty="0"/>
              <a:t> </a:t>
            </a:r>
            <a:r>
              <a:rPr lang="en-US" sz="1800" dirty="0" err="1"/>
              <a:t>titik</a:t>
            </a:r>
            <a:r>
              <a:rPr lang="en-US" sz="1800" dirty="0"/>
              <a:t> data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area;</a:t>
            </a:r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dirty="0" err="1"/>
              <a:t>Antara</a:t>
            </a:r>
            <a:r>
              <a:rPr lang="en-US" sz="1800" dirty="0"/>
              <a:t> cluster </a:t>
            </a:r>
            <a:r>
              <a:rPr lang="en-US" sz="1800" dirty="0" err="1"/>
              <a:t>dipisahkan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area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kepadatan</a:t>
            </a:r>
            <a:r>
              <a:rPr lang="en-US" sz="1800" dirty="0"/>
              <a:t> </a:t>
            </a:r>
            <a:r>
              <a:rPr lang="en-US" sz="1800" dirty="0" err="1"/>
              <a:t>titik</a:t>
            </a:r>
            <a:r>
              <a:rPr lang="en-US" sz="1800" dirty="0"/>
              <a:t> data yang </a:t>
            </a:r>
            <a:r>
              <a:rPr lang="en-US" sz="1800" dirty="0" err="1"/>
              <a:t>rendah</a:t>
            </a:r>
            <a:r>
              <a:rPr lang="en-US" sz="1800" dirty="0"/>
              <a:t>;</a:t>
            </a:r>
          </a:p>
          <a:p>
            <a:pPr marL="1085850" lvl="1" indent="-514350">
              <a:buFont typeface="Wingdings" pitchFamily="2" charset="2"/>
              <a:buChar char="§"/>
            </a:pPr>
            <a:r>
              <a:rPr lang="en-US" sz="1800" dirty="0"/>
              <a:t>Density-Based Spatial Clustering of Applications with Noise (DBSCAN)</a:t>
            </a:r>
          </a:p>
          <a:p>
            <a:pPr marL="1085850" lvl="1" indent="-514350">
              <a:buFont typeface="Wingdings" pitchFamily="2" charset="2"/>
              <a:buChar char="Ø"/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A8FC17-CD73-85C5-2CFF-1F7B7BEEF9B6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Partitioning Clustering (K-means)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7EFDC-0C5F-3ECB-246F-60C5B2443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95" y="4363721"/>
            <a:ext cx="11439810" cy="2494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F0C8D-4D2F-2F63-CD4B-D8BD664A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238" y="509831"/>
            <a:ext cx="4372962" cy="291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01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A8FC17-CD73-85C5-2CFF-1F7B7BEEF9B6}"/>
              </a:ext>
            </a:extLst>
          </p:cNvPr>
          <p:cNvSpPr txBox="1">
            <a:spLocks/>
          </p:cNvSpPr>
          <p:nvPr/>
        </p:nvSpPr>
        <p:spPr>
          <a:xfrm>
            <a:off x="6096000" y="-291217"/>
            <a:ext cx="11567160" cy="910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i="1" dirty="0">
                <a:solidFill>
                  <a:schemeClr val="bg1"/>
                </a:solidFill>
              </a:rPr>
              <a:t>K-Means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05ACB9-9FE0-FFE9-CDD0-1CCC23557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93" y="882351"/>
            <a:ext cx="9332214" cy="580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F-DAC">
      <a:dk1>
        <a:srgbClr val="040404"/>
      </a:dk1>
      <a:lt1>
        <a:srgbClr val="FFFFFF"/>
      </a:lt1>
      <a:dk2>
        <a:srgbClr val="434343"/>
      </a:dk2>
      <a:lt2>
        <a:srgbClr val="E7E6E6"/>
      </a:lt2>
      <a:accent1>
        <a:srgbClr val="27395F"/>
      </a:accent1>
      <a:accent2>
        <a:srgbClr val="176EB4"/>
      </a:accent2>
      <a:accent3>
        <a:srgbClr val="F7EB25"/>
      </a:accent3>
      <a:accent4>
        <a:srgbClr val="FCB813"/>
      </a:accent4>
      <a:accent5>
        <a:srgbClr val="8A1538"/>
      </a:accent5>
      <a:accent6>
        <a:srgbClr val="A84F69"/>
      </a:accent6>
      <a:hlink>
        <a:srgbClr val="176EB4"/>
      </a:hlink>
      <a:folHlink>
        <a:srgbClr val="A84F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751</Words>
  <Application>Microsoft Office PowerPoint</Application>
  <PresentationFormat>Widescreen</PresentationFormat>
  <Paragraphs>128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charter</vt:lpstr>
      <vt:lpstr>Wingdings</vt:lpstr>
      <vt:lpstr>Office Theme</vt:lpstr>
      <vt:lpstr>MACHINE LEARNING BASIC CLUSTERING</vt:lpstr>
      <vt:lpstr>Definition</vt:lpstr>
      <vt:lpstr>UNSUPERVISED LEARNING</vt:lpstr>
      <vt:lpstr>PowerPoint Presentation</vt:lpstr>
      <vt:lpstr>PowerPoint Presentation</vt:lpstr>
      <vt:lpstr>PowerPoint Presentation</vt:lpstr>
      <vt:lpstr>Clustering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Case (GOJEK Meeting Points)</vt:lpstr>
      <vt:lpstr>Project’s Target </vt:lpstr>
      <vt:lpstr>Using DBSCAN</vt:lpstr>
      <vt:lpstr>But it is not okay on different POI</vt:lpstr>
      <vt:lpstr>Using KMeans</vt:lpstr>
      <vt:lpstr>PowerPoint Presentation</vt:lpstr>
      <vt:lpstr>Clustering Evaluation</vt:lpstr>
      <vt:lpstr>Analytical Computation of K</vt:lpstr>
      <vt:lpstr>Analytical Computation of K</vt:lpstr>
      <vt:lpstr>Compare K = 5 and K = 6</vt:lpstr>
      <vt:lpstr>Next Step</vt:lpstr>
      <vt:lpstr>CONTOH PENERAPAN PADA PYTHON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Data Driven Organization</dc:title>
  <dc:creator>Teguh Prasetyo</dc:creator>
  <cp:lastModifiedBy>Ade Satya</cp:lastModifiedBy>
  <cp:revision>24</cp:revision>
  <dcterms:created xsi:type="dcterms:W3CDTF">2021-07-31T03:19:20Z</dcterms:created>
  <dcterms:modified xsi:type="dcterms:W3CDTF">2022-06-22T15:26:48Z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0x0101002649E79E46DC204EB7BE01BC4F1E5554</vt:lpwstr>
  </property>
</Properties>
</file>